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2.xml" ContentType="application/vnd.openxmlformats-officedocument.presentationml.tags+xml"/>
  <Override PartName="/ppt/tags/tag23.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4.xml" ContentType="application/vnd.openxmlformats-officedocument.presentationml.tags+xml"/>
  <Override PartName="/ppt/tags/tag25.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6.xml" ContentType="application/vnd.openxmlformats-officedocument.presentationml.tags+xml"/>
  <Override PartName="/ppt/tags/tag27.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59.xml" ContentType="application/vnd.openxmlformats-officedocument.presentationml.tags+xml"/>
  <Override PartName="/ppt/tags/tag60.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29"/>
  </p:notesMasterIdLst>
  <p:handoutMasterIdLst>
    <p:handoutMasterId r:id="rId30"/>
  </p:handoutMasterIdLst>
  <p:sldIdLst>
    <p:sldId id="273" r:id="rId2"/>
    <p:sldId id="260" r:id="rId3"/>
    <p:sldId id="281" r:id="rId4"/>
    <p:sldId id="289" r:id="rId5"/>
    <p:sldId id="290" r:id="rId6"/>
    <p:sldId id="291" r:id="rId7"/>
    <p:sldId id="292" r:id="rId8"/>
    <p:sldId id="293" r:id="rId9"/>
    <p:sldId id="294" r:id="rId10"/>
    <p:sldId id="295" r:id="rId11"/>
    <p:sldId id="311" r:id="rId12"/>
    <p:sldId id="312" r:id="rId13"/>
    <p:sldId id="296" r:id="rId14"/>
    <p:sldId id="298" r:id="rId15"/>
    <p:sldId id="299" r:id="rId16"/>
    <p:sldId id="301" r:id="rId17"/>
    <p:sldId id="302" r:id="rId18"/>
    <p:sldId id="303" r:id="rId19"/>
    <p:sldId id="304" r:id="rId20"/>
    <p:sldId id="305" r:id="rId21"/>
    <p:sldId id="306" r:id="rId22"/>
    <p:sldId id="307" r:id="rId23"/>
    <p:sldId id="308" r:id="rId24"/>
    <p:sldId id="309" r:id="rId25"/>
    <p:sldId id="310" r:id="rId26"/>
    <p:sldId id="313" r:id="rId27"/>
    <p:sldId id="27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B3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95097" autoAdjust="0"/>
  </p:normalViewPr>
  <p:slideViewPr>
    <p:cSldViewPr snapToGrid="0">
      <p:cViewPr varScale="1">
        <p:scale>
          <a:sx n="105" d="100"/>
          <a:sy n="105" d="100"/>
        </p:scale>
        <p:origin x="1074"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603F62-B5CB-420B-A289-6F5AB5B70CE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4A5F333-C944-441F-A8A7-DB63B14379F6}">
      <dgm:prSet/>
      <dgm:spPr/>
      <dgm:t>
        <a:bodyPr/>
        <a:lstStyle/>
        <a:p>
          <a:pPr algn="ctr">
            <a:lnSpc>
              <a:spcPct val="100000"/>
            </a:lnSpc>
          </a:pPr>
          <a:r>
            <a:rPr lang="fr-CA"/>
            <a:t>Titre du règlement</a:t>
          </a:r>
          <a:endParaRPr lang="en-US" dirty="0"/>
        </a:p>
      </dgm:t>
    </dgm:pt>
    <dgm:pt modelId="{BF5FEF32-DD6B-4263-A682-91D565CD1E6B}" type="parTrans" cxnId="{C1038961-00E7-4C66-957A-446747366AFC}">
      <dgm:prSet/>
      <dgm:spPr/>
      <dgm:t>
        <a:bodyPr/>
        <a:lstStyle/>
        <a:p>
          <a:endParaRPr lang="en-US"/>
        </a:p>
      </dgm:t>
    </dgm:pt>
    <dgm:pt modelId="{405A8806-69E8-42C8-A034-3BDE6B23FB12}" type="sibTrans" cxnId="{C1038961-00E7-4C66-957A-446747366AFC}">
      <dgm:prSet/>
      <dgm:spPr/>
      <dgm:t>
        <a:bodyPr/>
        <a:lstStyle/>
        <a:p>
          <a:pPr>
            <a:lnSpc>
              <a:spcPct val="100000"/>
            </a:lnSpc>
          </a:pPr>
          <a:endParaRPr lang="en-US"/>
        </a:p>
      </dgm:t>
    </dgm:pt>
    <dgm:pt modelId="{367C2FF0-706F-4391-BC63-EAF085494598}">
      <dgm:prSet/>
      <dgm:spPr/>
      <dgm:t>
        <a:bodyPr/>
        <a:lstStyle/>
        <a:p>
          <a:r>
            <a:rPr lang="fr-CA">
              <a:solidFill>
                <a:schemeClr val="tx1"/>
              </a:solidFill>
            </a:rPr>
            <a:t>Le projet de Règlement s’intitule : « Règlement concernant la démolition d’immeubles numéro 438 »</a:t>
          </a:r>
          <a:endParaRPr lang="en-US" dirty="0">
            <a:solidFill>
              <a:schemeClr val="tx1"/>
            </a:solidFill>
          </a:endParaRPr>
        </a:p>
      </dgm:t>
    </dgm:pt>
    <dgm:pt modelId="{2682E881-92F0-4DCF-AC42-F99CE384BB0B}" type="parTrans" cxnId="{03DA442B-3201-47C1-943C-3F8568D5CBE5}">
      <dgm:prSet/>
      <dgm:spPr/>
      <dgm:t>
        <a:bodyPr/>
        <a:lstStyle/>
        <a:p>
          <a:endParaRPr lang="en-US"/>
        </a:p>
      </dgm:t>
    </dgm:pt>
    <dgm:pt modelId="{83EBE7AE-35F0-4CF6-A58E-D9063281043F}" type="sibTrans" cxnId="{03DA442B-3201-47C1-943C-3F8568D5CBE5}">
      <dgm:prSet/>
      <dgm:spPr/>
      <dgm:t>
        <a:bodyPr/>
        <a:lstStyle/>
        <a:p>
          <a:endParaRPr lang="en-US"/>
        </a:p>
      </dgm:t>
    </dgm:pt>
    <dgm:pt modelId="{B8FE45B2-0901-454A-BAFE-07247948022E}" type="pres">
      <dgm:prSet presAssocID="{FB603F62-B5CB-420B-A289-6F5AB5B70CEA}" presName="linear" presStyleCnt="0">
        <dgm:presLayoutVars>
          <dgm:animLvl val="lvl"/>
          <dgm:resizeHandles val="exact"/>
        </dgm:presLayoutVars>
      </dgm:prSet>
      <dgm:spPr/>
    </dgm:pt>
    <dgm:pt modelId="{16BA464A-605B-46F2-8138-33FD6006109B}" type="pres">
      <dgm:prSet presAssocID="{E4A5F333-C944-441F-A8A7-DB63B14379F6}" presName="parentText" presStyleLbl="node1" presStyleIdx="0" presStyleCnt="2">
        <dgm:presLayoutVars>
          <dgm:chMax val="0"/>
          <dgm:bulletEnabled val="1"/>
        </dgm:presLayoutVars>
      </dgm:prSet>
      <dgm:spPr/>
    </dgm:pt>
    <dgm:pt modelId="{ACAB6557-4507-4E1D-BCDF-65CE2744B606}" type="pres">
      <dgm:prSet presAssocID="{405A8806-69E8-42C8-A034-3BDE6B23FB12}" presName="spacer" presStyleCnt="0"/>
      <dgm:spPr/>
    </dgm:pt>
    <dgm:pt modelId="{ED34C6AF-2E78-428F-BD3E-FDE08BA3DE5F}" type="pres">
      <dgm:prSet presAssocID="{367C2FF0-706F-4391-BC63-EAF085494598}" presName="parentText" presStyleLbl="node1" presStyleIdx="1" presStyleCnt="2">
        <dgm:presLayoutVars>
          <dgm:chMax val="0"/>
          <dgm:bulletEnabled val="1"/>
        </dgm:presLayoutVars>
      </dgm:prSet>
      <dgm:spPr/>
    </dgm:pt>
  </dgm:ptLst>
  <dgm:cxnLst>
    <dgm:cxn modelId="{03DA442B-3201-47C1-943C-3F8568D5CBE5}" srcId="{FB603F62-B5CB-420B-A289-6F5AB5B70CEA}" destId="{367C2FF0-706F-4391-BC63-EAF085494598}" srcOrd="1" destOrd="0" parTransId="{2682E881-92F0-4DCF-AC42-F99CE384BB0B}" sibTransId="{83EBE7AE-35F0-4CF6-A58E-D9063281043F}"/>
    <dgm:cxn modelId="{9E086430-AB7C-459F-A3A4-BD05C592F03F}" type="presOf" srcId="{FB603F62-B5CB-420B-A289-6F5AB5B70CEA}" destId="{B8FE45B2-0901-454A-BAFE-07247948022E}" srcOrd="0" destOrd="0" presId="urn:microsoft.com/office/officeart/2005/8/layout/vList2"/>
    <dgm:cxn modelId="{C1038961-00E7-4C66-957A-446747366AFC}" srcId="{FB603F62-B5CB-420B-A289-6F5AB5B70CEA}" destId="{E4A5F333-C944-441F-A8A7-DB63B14379F6}" srcOrd="0" destOrd="0" parTransId="{BF5FEF32-DD6B-4263-A682-91D565CD1E6B}" sibTransId="{405A8806-69E8-42C8-A034-3BDE6B23FB12}"/>
    <dgm:cxn modelId="{9316E24A-419A-468E-8C1C-5CC59079D16E}" type="presOf" srcId="{367C2FF0-706F-4391-BC63-EAF085494598}" destId="{ED34C6AF-2E78-428F-BD3E-FDE08BA3DE5F}" srcOrd="0" destOrd="0" presId="urn:microsoft.com/office/officeart/2005/8/layout/vList2"/>
    <dgm:cxn modelId="{28BD6AA0-41BD-4859-9E1C-5C9839BC6A94}" type="presOf" srcId="{E4A5F333-C944-441F-A8A7-DB63B14379F6}" destId="{16BA464A-605B-46F2-8138-33FD6006109B}" srcOrd="0" destOrd="0" presId="urn:microsoft.com/office/officeart/2005/8/layout/vList2"/>
    <dgm:cxn modelId="{027FBAED-81B9-4997-996A-2F62451F10AA}" type="presParOf" srcId="{B8FE45B2-0901-454A-BAFE-07247948022E}" destId="{16BA464A-605B-46F2-8138-33FD6006109B}" srcOrd="0" destOrd="0" presId="urn:microsoft.com/office/officeart/2005/8/layout/vList2"/>
    <dgm:cxn modelId="{7043E4AB-09B7-4106-BE26-A40788D0E771}" type="presParOf" srcId="{B8FE45B2-0901-454A-BAFE-07247948022E}" destId="{ACAB6557-4507-4E1D-BCDF-65CE2744B606}" srcOrd="1" destOrd="0" presId="urn:microsoft.com/office/officeart/2005/8/layout/vList2"/>
    <dgm:cxn modelId="{0E72E1CC-2238-4019-83F6-D97A7948BF28}" type="presParOf" srcId="{B8FE45B2-0901-454A-BAFE-07247948022E}" destId="{ED34C6AF-2E78-428F-BD3E-FDE08BA3DE5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BE2E8BF-95CD-43A8-ACB1-A8D074983BA3}"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en-US"/>
        </a:p>
      </dgm:t>
    </dgm:pt>
    <dgm:pt modelId="{975225B1-3293-419E-AF80-713579E1426C}">
      <dgm:prSet custT="1"/>
      <dgm:spPr/>
      <dgm:t>
        <a:bodyPr/>
        <a:lstStyle/>
        <a:p>
          <a:r>
            <a:rPr lang="fr-CA" sz="1800" b="1" u="none" dirty="0"/>
            <a:t>Pénalité</a:t>
          </a:r>
          <a:br>
            <a:rPr lang="fr-CA" sz="1800" u="none" dirty="0"/>
          </a:br>
          <a:r>
            <a:rPr lang="fr-CA" sz="1800" dirty="0"/>
            <a:t>Quiconque procède ou fait procéder à la démolition d’un bâtiment sans autorisation ou à l’encontre des conditions d’une autorisation commet une infraction et est passible d’une amende d’au moins 10 000 $ et d’au plus 250 000 $.</a:t>
          </a:r>
          <a:endParaRPr lang="en-US" sz="1800" u="none" dirty="0"/>
        </a:p>
      </dgm:t>
    </dgm:pt>
    <dgm:pt modelId="{A9BEA545-3AC8-4118-B859-36F0F66B3097}" type="parTrans" cxnId="{57D0EADE-CAD8-42F3-8E8B-84B338C60A07}">
      <dgm:prSet/>
      <dgm:spPr/>
      <dgm:t>
        <a:bodyPr/>
        <a:lstStyle/>
        <a:p>
          <a:endParaRPr lang="en-US"/>
        </a:p>
      </dgm:t>
    </dgm:pt>
    <dgm:pt modelId="{6BCD3F91-9B9C-45AA-A181-CC53C2C96766}" type="sibTrans" cxnId="{57D0EADE-CAD8-42F3-8E8B-84B338C60A07}">
      <dgm:prSet/>
      <dgm:spPr/>
      <dgm:t>
        <a:bodyPr/>
        <a:lstStyle/>
        <a:p>
          <a:endParaRPr lang="en-US"/>
        </a:p>
      </dgm:t>
    </dgm:pt>
    <dgm:pt modelId="{AAD272D8-7980-4FC4-A33A-CFC1252BA84B}">
      <dgm:prSet custT="1"/>
      <dgm:spPr/>
      <dgm:t>
        <a:bodyPr/>
        <a:lstStyle/>
        <a:p>
          <a:pPr algn="l">
            <a:spcBef>
              <a:spcPts val="600"/>
            </a:spcBef>
          </a:pPr>
          <a:r>
            <a:rPr lang="fr-CA" sz="1800" b="1" u="none" dirty="0"/>
            <a:t>Ordonnance de reconstitution de l’immeuble</a:t>
          </a:r>
          <a:br>
            <a:rPr lang="fr-CA" sz="1800" u="none" dirty="0"/>
          </a:br>
          <a:r>
            <a:rPr lang="fr-CA" sz="1800" dirty="0"/>
            <a:t>En plus de payer une amende, la personne ayant procédé ou fait procéder à la démolition peut être obligée de reconstituer l'immeuble ainsi démoli. À défaut pour elle de reconstituer l'immeuble conformément au règlement, le conseil peut faire exécuter les travaux et en recouvrer les frais de ce dernier.</a:t>
          </a:r>
          <a:endParaRPr lang="en-US" sz="1800" u="none" dirty="0"/>
        </a:p>
      </dgm:t>
    </dgm:pt>
    <dgm:pt modelId="{6B9FA459-7E45-45D3-A34F-2CF4FF2C5F04}" type="parTrans" cxnId="{F9504530-DF63-4496-996B-E7269B4C4B86}">
      <dgm:prSet/>
      <dgm:spPr/>
      <dgm:t>
        <a:bodyPr/>
        <a:lstStyle/>
        <a:p>
          <a:endParaRPr lang="en-US"/>
        </a:p>
      </dgm:t>
    </dgm:pt>
    <dgm:pt modelId="{0191CDCC-5141-486B-BB31-70F2F9A893C0}" type="sibTrans" cxnId="{F9504530-DF63-4496-996B-E7269B4C4B86}">
      <dgm:prSet/>
      <dgm:spPr/>
      <dgm:t>
        <a:bodyPr/>
        <a:lstStyle/>
        <a:p>
          <a:endParaRPr lang="en-US"/>
        </a:p>
      </dgm:t>
    </dgm:pt>
    <dgm:pt modelId="{6FD53A34-1B50-4A5E-8C93-69C8730B0F18}">
      <dgm:prSet custT="1"/>
      <dgm:spPr/>
      <dgm:t>
        <a:bodyPr/>
        <a:lstStyle/>
        <a:p>
          <a:pPr algn="l"/>
          <a:r>
            <a:rPr lang="fr-CA" sz="1800" b="1" u="none" dirty="0">
              <a:effectLst/>
            </a:rPr>
            <a:t>Créance prioritaire</a:t>
          </a:r>
          <a:br>
            <a:rPr lang="fr-CA" sz="1800" u="none" dirty="0">
              <a:effectLst/>
            </a:rPr>
          </a:br>
          <a:r>
            <a:rPr lang="fr-CA" sz="1800" dirty="0"/>
            <a:t>Les frais encourus par la Ville lorsqu’elle doit faire exécuter des travaux en vertu des articles 12 et 15 constituent une créance prioritaire sur le terrain où était situé l’immeuble, au même titre et selon le même rang que les créances visées au paragraphe 5° de l’article 2651 du Code civil ; ces frais sont garantis par une hypothèque légale sur ce terrain.</a:t>
          </a:r>
          <a:endParaRPr lang="en-US" sz="1800" u="none" dirty="0">
            <a:effectLst/>
          </a:endParaRPr>
        </a:p>
      </dgm:t>
    </dgm:pt>
    <dgm:pt modelId="{E7ECB971-7AD8-4CB3-83C1-FDBA9DE665A2}" type="parTrans" cxnId="{088F6453-8F6E-4746-A57A-7948E298A6F7}">
      <dgm:prSet/>
      <dgm:spPr/>
      <dgm:t>
        <a:bodyPr/>
        <a:lstStyle/>
        <a:p>
          <a:endParaRPr lang="en-US"/>
        </a:p>
      </dgm:t>
    </dgm:pt>
    <dgm:pt modelId="{778CD077-0B99-4974-9312-CFC19B4A3FD3}" type="sibTrans" cxnId="{088F6453-8F6E-4746-A57A-7948E298A6F7}">
      <dgm:prSet/>
      <dgm:spPr/>
      <dgm:t>
        <a:bodyPr/>
        <a:lstStyle/>
        <a:p>
          <a:endParaRPr lang="en-US"/>
        </a:p>
      </dgm:t>
    </dgm:pt>
    <dgm:pt modelId="{4E6C833D-82A5-4331-B780-5156EA1C9227}" type="pres">
      <dgm:prSet presAssocID="{BBE2E8BF-95CD-43A8-ACB1-A8D074983BA3}" presName="vert0" presStyleCnt="0">
        <dgm:presLayoutVars>
          <dgm:dir/>
          <dgm:animOne val="branch"/>
          <dgm:animLvl val="lvl"/>
        </dgm:presLayoutVars>
      </dgm:prSet>
      <dgm:spPr/>
    </dgm:pt>
    <dgm:pt modelId="{AE8C243C-DC01-45A0-9737-8322C5D24D58}" type="pres">
      <dgm:prSet presAssocID="{975225B1-3293-419E-AF80-713579E1426C}" presName="thickLine" presStyleLbl="alignNode1" presStyleIdx="0" presStyleCnt="3"/>
      <dgm:spPr/>
    </dgm:pt>
    <dgm:pt modelId="{440C6C5E-E8CE-4CBE-90EB-4E5F75950D4C}" type="pres">
      <dgm:prSet presAssocID="{975225B1-3293-419E-AF80-713579E1426C}" presName="horz1" presStyleCnt="0"/>
      <dgm:spPr/>
    </dgm:pt>
    <dgm:pt modelId="{E1503A91-EE53-4F2B-8AF3-4754C26BD958}" type="pres">
      <dgm:prSet presAssocID="{975225B1-3293-419E-AF80-713579E1426C}" presName="tx1" presStyleLbl="revTx" presStyleIdx="0" presStyleCnt="3"/>
      <dgm:spPr/>
    </dgm:pt>
    <dgm:pt modelId="{CFC775EC-17CC-47AD-A191-A87174FA85F3}" type="pres">
      <dgm:prSet presAssocID="{975225B1-3293-419E-AF80-713579E1426C}" presName="vert1" presStyleCnt="0"/>
      <dgm:spPr/>
    </dgm:pt>
    <dgm:pt modelId="{7E08A5D0-5925-47EE-BC56-59AD9AF870BA}" type="pres">
      <dgm:prSet presAssocID="{AAD272D8-7980-4FC4-A33A-CFC1252BA84B}" presName="thickLine" presStyleLbl="alignNode1" presStyleIdx="1" presStyleCnt="3"/>
      <dgm:spPr/>
    </dgm:pt>
    <dgm:pt modelId="{063EFCD0-3C70-463F-8BD1-2F7414A26308}" type="pres">
      <dgm:prSet presAssocID="{AAD272D8-7980-4FC4-A33A-CFC1252BA84B}" presName="horz1" presStyleCnt="0"/>
      <dgm:spPr/>
    </dgm:pt>
    <dgm:pt modelId="{45155BE5-D1CC-43B2-BCD4-9832526EEAA2}" type="pres">
      <dgm:prSet presAssocID="{AAD272D8-7980-4FC4-A33A-CFC1252BA84B}" presName="tx1" presStyleLbl="revTx" presStyleIdx="1" presStyleCnt="3" custScaleY="106518"/>
      <dgm:spPr/>
    </dgm:pt>
    <dgm:pt modelId="{81EB5654-182A-4E31-841D-8FE96F04D6F2}" type="pres">
      <dgm:prSet presAssocID="{AAD272D8-7980-4FC4-A33A-CFC1252BA84B}" presName="vert1" presStyleCnt="0"/>
      <dgm:spPr/>
    </dgm:pt>
    <dgm:pt modelId="{470D2643-A367-4BED-BC68-23AA87596743}" type="pres">
      <dgm:prSet presAssocID="{6FD53A34-1B50-4A5E-8C93-69C8730B0F18}" presName="thickLine" presStyleLbl="alignNode1" presStyleIdx="2" presStyleCnt="3"/>
      <dgm:spPr/>
    </dgm:pt>
    <dgm:pt modelId="{2A0CF010-70CC-417A-9DE2-811C4629A76E}" type="pres">
      <dgm:prSet presAssocID="{6FD53A34-1B50-4A5E-8C93-69C8730B0F18}" presName="horz1" presStyleCnt="0"/>
      <dgm:spPr/>
    </dgm:pt>
    <dgm:pt modelId="{FEA2FB95-2700-4F30-81A9-7107A1890B26}" type="pres">
      <dgm:prSet presAssocID="{6FD53A34-1B50-4A5E-8C93-69C8730B0F18}" presName="tx1" presStyleLbl="revTx" presStyleIdx="2" presStyleCnt="3" custScaleY="85091"/>
      <dgm:spPr/>
    </dgm:pt>
    <dgm:pt modelId="{61F7CE9D-1436-4D91-B8F4-ED6F54494A85}" type="pres">
      <dgm:prSet presAssocID="{6FD53A34-1B50-4A5E-8C93-69C8730B0F18}" presName="vert1" presStyleCnt="0"/>
      <dgm:spPr/>
    </dgm:pt>
  </dgm:ptLst>
  <dgm:cxnLst>
    <dgm:cxn modelId="{46E82A01-2360-47D7-9D1D-C2814924211F}" type="presOf" srcId="{AAD272D8-7980-4FC4-A33A-CFC1252BA84B}" destId="{45155BE5-D1CC-43B2-BCD4-9832526EEAA2}" srcOrd="0" destOrd="0" presId="urn:microsoft.com/office/officeart/2008/layout/LinedList"/>
    <dgm:cxn modelId="{F9504530-DF63-4496-996B-E7269B4C4B86}" srcId="{BBE2E8BF-95CD-43A8-ACB1-A8D074983BA3}" destId="{AAD272D8-7980-4FC4-A33A-CFC1252BA84B}" srcOrd="1" destOrd="0" parTransId="{6B9FA459-7E45-45D3-A34F-2CF4FF2C5F04}" sibTransId="{0191CDCC-5141-486B-BB31-70F2F9A893C0}"/>
    <dgm:cxn modelId="{088F6453-8F6E-4746-A57A-7948E298A6F7}" srcId="{BBE2E8BF-95CD-43A8-ACB1-A8D074983BA3}" destId="{6FD53A34-1B50-4A5E-8C93-69C8730B0F18}" srcOrd="2" destOrd="0" parTransId="{E7ECB971-7AD8-4CB3-83C1-FDBA9DE665A2}" sibTransId="{778CD077-0B99-4974-9312-CFC19B4A3FD3}"/>
    <dgm:cxn modelId="{BDC60C79-1D7A-4F55-9943-4834D94587BA}" type="presOf" srcId="{BBE2E8BF-95CD-43A8-ACB1-A8D074983BA3}" destId="{4E6C833D-82A5-4331-B780-5156EA1C9227}" srcOrd="0" destOrd="0" presId="urn:microsoft.com/office/officeart/2008/layout/LinedList"/>
    <dgm:cxn modelId="{57D0EADE-CAD8-42F3-8E8B-84B338C60A07}" srcId="{BBE2E8BF-95CD-43A8-ACB1-A8D074983BA3}" destId="{975225B1-3293-419E-AF80-713579E1426C}" srcOrd="0" destOrd="0" parTransId="{A9BEA545-3AC8-4118-B859-36F0F66B3097}" sibTransId="{6BCD3F91-9B9C-45AA-A181-CC53C2C96766}"/>
    <dgm:cxn modelId="{1CA3D8E0-C38D-44AC-B38F-541AFD0ED171}" type="presOf" srcId="{6FD53A34-1B50-4A5E-8C93-69C8730B0F18}" destId="{FEA2FB95-2700-4F30-81A9-7107A1890B26}" srcOrd="0" destOrd="0" presId="urn:microsoft.com/office/officeart/2008/layout/LinedList"/>
    <dgm:cxn modelId="{715CB8ED-CE6F-45B5-861E-59FFD8CCC030}" type="presOf" srcId="{975225B1-3293-419E-AF80-713579E1426C}" destId="{E1503A91-EE53-4F2B-8AF3-4754C26BD958}" srcOrd="0" destOrd="0" presId="urn:microsoft.com/office/officeart/2008/layout/LinedList"/>
    <dgm:cxn modelId="{5C2A8280-F589-4785-8BA8-82F34A840FA6}" type="presParOf" srcId="{4E6C833D-82A5-4331-B780-5156EA1C9227}" destId="{AE8C243C-DC01-45A0-9737-8322C5D24D58}" srcOrd="0" destOrd="0" presId="urn:microsoft.com/office/officeart/2008/layout/LinedList"/>
    <dgm:cxn modelId="{00716BF0-CD08-4192-9A4E-A132512C94AF}" type="presParOf" srcId="{4E6C833D-82A5-4331-B780-5156EA1C9227}" destId="{440C6C5E-E8CE-4CBE-90EB-4E5F75950D4C}" srcOrd="1" destOrd="0" presId="urn:microsoft.com/office/officeart/2008/layout/LinedList"/>
    <dgm:cxn modelId="{90A2C59A-6AB3-4832-AD5B-B9714D0E1560}" type="presParOf" srcId="{440C6C5E-E8CE-4CBE-90EB-4E5F75950D4C}" destId="{E1503A91-EE53-4F2B-8AF3-4754C26BD958}" srcOrd="0" destOrd="0" presId="urn:microsoft.com/office/officeart/2008/layout/LinedList"/>
    <dgm:cxn modelId="{E54C1E4D-0044-4B5D-9DE1-ECC53DB08BE6}" type="presParOf" srcId="{440C6C5E-E8CE-4CBE-90EB-4E5F75950D4C}" destId="{CFC775EC-17CC-47AD-A191-A87174FA85F3}" srcOrd="1" destOrd="0" presId="urn:microsoft.com/office/officeart/2008/layout/LinedList"/>
    <dgm:cxn modelId="{8459EC90-CC6B-4FFE-86EC-001A26710E19}" type="presParOf" srcId="{4E6C833D-82A5-4331-B780-5156EA1C9227}" destId="{7E08A5D0-5925-47EE-BC56-59AD9AF870BA}" srcOrd="2" destOrd="0" presId="urn:microsoft.com/office/officeart/2008/layout/LinedList"/>
    <dgm:cxn modelId="{F3296D5B-8346-4EE1-9804-4D2AEAA36EC5}" type="presParOf" srcId="{4E6C833D-82A5-4331-B780-5156EA1C9227}" destId="{063EFCD0-3C70-463F-8BD1-2F7414A26308}" srcOrd="3" destOrd="0" presId="urn:microsoft.com/office/officeart/2008/layout/LinedList"/>
    <dgm:cxn modelId="{28BEAF79-81FC-4B01-9B0C-570692C40577}" type="presParOf" srcId="{063EFCD0-3C70-463F-8BD1-2F7414A26308}" destId="{45155BE5-D1CC-43B2-BCD4-9832526EEAA2}" srcOrd="0" destOrd="0" presId="urn:microsoft.com/office/officeart/2008/layout/LinedList"/>
    <dgm:cxn modelId="{7F6EBAB2-5BA1-4CAF-8068-949DFA4B7A82}" type="presParOf" srcId="{063EFCD0-3C70-463F-8BD1-2F7414A26308}" destId="{81EB5654-182A-4E31-841D-8FE96F04D6F2}" srcOrd="1" destOrd="0" presId="urn:microsoft.com/office/officeart/2008/layout/LinedList"/>
    <dgm:cxn modelId="{E9E8D11E-AADD-4205-A1F5-4F0CDEB9D393}" type="presParOf" srcId="{4E6C833D-82A5-4331-B780-5156EA1C9227}" destId="{470D2643-A367-4BED-BC68-23AA87596743}" srcOrd="4" destOrd="0" presId="urn:microsoft.com/office/officeart/2008/layout/LinedList"/>
    <dgm:cxn modelId="{02894834-7F8E-4B65-8521-86042A6F9B3A}" type="presParOf" srcId="{4E6C833D-82A5-4331-B780-5156EA1C9227}" destId="{2A0CF010-70CC-417A-9DE2-811C4629A76E}" srcOrd="5" destOrd="0" presId="urn:microsoft.com/office/officeart/2008/layout/LinedList"/>
    <dgm:cxn modelId="{E543A6CA-2D49-4D4F-AC34-AD669F8D1D40}" type="presParOf" srcId="{2A0CF010-70CC-417A-9DE2-811C4629A76E}" destId="{FEA2FB95-2700-4F30-81A9-7107A1890B26}" srcOrd="0" destOrd="0" presId="urn:microsoft.com/office/officeart/2008/layout/LinedList"/>
    <dgm:cxn modelId="{F3953063-2BA0-40A7-8D7F-216303DBEF5F}" type="presParOf" srcId="{2A0CF010-70CC-417A-9DE2-811C4629A76E}" destId="{61F7CE9D-1436-4D91-B8F4-ED6F54494A85}"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1D01B1-7404-4674-B3A0-34E29A98F3CD}"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C584954-A183-4DBE-8A0A-34805BE9F68D}">
      <dgm:prSet/>
      <dgm:spPr/>
      <dgm:t>
        <a:bodyPr/>
        <a:lstStyle/>
        <a:p>
          <a:pPr>
            <a:lnSpc>
              <a:spcPct val="100000"/>
            </a:lnSpc>
          </a:pPr>
          <a:r>
            <a:rPr lang="fr-CA" dirty="0"/>
            <a:t>Aux fins de l’administration et de l’application du présent règlement, le fonctionnaire désigné est un employé de la Ville autorisé en vertu de ses fonctions.</a:t>
          </a:r>
          <a:endParaRPr lang="en-US" dirty="0"/>
        </a:p>
      </dgm:t>
    </dgm:pt>
    <dgm:pt modelId="{6E3DC5F7-7836-455B-A1B6-36E25936807B}" type="parTrans" cxnId="{73F9D3AB-0F37-40DA-A161-7ECF5853604A}">
      <dgm:prSet/>
      <dgm:spPr/>
      <dgm:t>
        <a:bodyPr/>
        <a:lstStyle/>
        <a:p>
          <a:endParaRPr lang="en-US"/>
        </a:p>
      </dgm:t>
    </dgm:pt>
    <dgm:pt modelId="{530C35EF-0C32-4EBF-AAA5-0E130AD14B73}" type="sibTrans" cxnId="{73F9D3AB-0F37-40DA-A161-7ECF5853604A}">
      <dgm:prSet/>
      <dgm:spPr/>
      <dgm:t>
        <a:bodyPr/>
        <a:lstStyle/>
        <a:p>
          <a:endParaRPr lang="en-US"/>
        </a:p>
      </dgm:t>
    </dgm:pt>
    <dgm:pt modelId="{55ADB1CA-8B4B-4433-B498-F8FB6B5E5AA8}">
      <dgm:prSet/>
      <dgm:spPr/>
      <dgm:t>
        <a:bodyPr/>
        <a:lstStyle/>
        <a:p>
          <a:pPr>
            <a:lnSpc>
              <a:spcPct val="100000"/>
            </a:lnSpc>
          </a:pPr>
          <a:r>
            <a:rPr lang="fr-CA" dirty="0"/>
            <a:t>Le conseil constitue un Comité désigné sous le nom de « Comité d’étude des demandes d’autorisation de démolition ».</a:t>
          </a:r>
          <a:endParaRPr lang="en-US" dirty="0"/>
        </a:p>
      </dgm:t>
    </dgm:pt>
    <dgm:pt modelId="{0CCDEACB-D4BA-4C3A-866F-053D6C219DE6}" type="parTrans" cxnId="{DDA323F8-2D35-4CE8-A189-A219438596B8}">
      <dgm:prSet/>
      <dgm:spPr/>
      <dgm:t>
        <a:bodyPr/>
        <a:lstStyle/>
        <a:p>
          <a:endParaRPr lang="en-US"/>
        </a:p>
      </dgm:t>
    </dgm:pt>
    <dgm:pt modelId="{3922DD36-3FBB-4503-9FFE-AF6303D1683D}" type="sibTrans" cxnId="{DDA323F8-2D35-4CE8-A189-A219438596B8}">
      <dgm:prSet/>
      <dgm:spPr/>
      <dgm:t>
        <a:bodyPr/>
        <a:lstStyle/>
        <a:p>
          <a:endParaRPr lang="en-US"/>
        </a:p>
      </dgm:t>
    </dgm:pt>
    <dgm:pt modelId="{FC175AB4-E9FC-41A8-B39F-3B368877AC8F}" type="pres">
      <dgm:prSet presAssocID="{1D1D01B1-7404-4674-B3A0-34E29A98F3CD}" presName="root" presStyleCnt="0">
        <dgm:presLayoutVars>
          <dgm:dir/>
          <dgm:resizeHandles val="exact"/>
        </dgm:presLayoutVars>
      </dgm:prSet>
      <dgm:spPr/>
    </dgm:pt>
    <dgm:pt modelId="{352912AB-8081-4BE1-A44F-B6B7D2E42E50}" type="pres">
      <dgm:prSet presAssocID="{FC584954-A183-4DBE-8A0A-34805BE9F68D}" presName="compNode" presStyleCnt="0"/>
      <dgm:spPr/>
    </dgm:pt>
    <dgm:pt modelId="{75E2A2CF-9D4F-41EB-8277-3672397CB523}" type="pres">
      <dgm:prSet presAssocID="{FC584954-A183-4DBE-8A0A-34805BE9F68D}" presName="bgRect" presStyleLbl="bgShp" presStyleIdx="0" presStyleCnt="2"/>
      <dgm:spPr/>
    </dgm:pt>
    <dgm:pt modelId="{7E315F21-06BF-4F03-9881-9B3B52CA2296}" type="pres">
      <dgm:prSet presAssocID="{FC584954-A183-4DBE-8A0A-34805BE9F68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Juge"/>
        </a:ext>
      </dgm:extLst>
    </dgm:pt>
    <dgm:pt modelId="{C5C18502-3339-4EFE-B55C-68792038BF34}" type="pres">
      <dgm:prSet presAssocID="{FC584954-A183-4DBE-8A0A-34805BE9F68D}" presName="spaceRect" presStyleCnt="0"/>
      <dgm:spPr/>
    </dgm:pt>
    <dgm:pt modelId="{8C81CB67-9A33-4F8F-AD91-56B65E5116FE}" type="pres">
      <dgm:prSet presAssocID="{FC584954-A183-4DBE-8A0A-34805BE9F68D}" presName="parTx" presStyleLbl="revTx" presStyleIdx="0" presStyleCnt="2">
        <dgm:presLayoutVars>
          <dgm:chMax val="0"/>
          <dgm:chPref val="0"/>
        </dgm:presLayoutVars>
      </dgm:prSet>
      <dgm:spPr/>
    </dgm:pt>
    <dgm:pt modelId="{5935B38D-7B1E-4A20-A0D7-5594E88D0C53}" type="pres">
      <dgm:prSet presAssocID="{530C35EF-0C32-4EBF-AAA5-0E130AD14B73}" presName="sibTrans" presStyleCnt="0"/>
      <dgm:spPr/>
    </dgm:pt>
    <dgm:pt modelId="{E9D507CB-8A66-4EBA-A05A-57CAB4997D68}" type="pres">
      <dgm:prSet presAssocID="{55ADB1CA-8B4B-4433-B498-F8FB6B5E5AA8}" presName="compNode" presStyleCnt="0"/>
      <dgm:spPr/>
    </dgm:pt>
    <dgm:pt modelId="{A2277189-9319-4656-B71F-A4D9F3F73C8C}" type="pres">
      <dgm:prSet presAssocID="{55ADB1CA-8B4B-4433-B498-F8FB6B5E5AA8}" presName="bgRect" presStyleLbl="bgShp" presStyleIdx="1" presStyleCnt="2" custLinFactNeighborX="-500" custLinFactNeighborY="71498"/>
      <dgm:spPr/>
    </dgm:pt>
    <dgm:pt modelId="{68EEE5B5-FEBA-461F-893C-8196D76373B9}" type="pres">
      <dgm:prSet presAssocID="{55ADB1CA-8B4B-4433-B498-F8FB6B5E5AA8}" presName="iconRect" presStyleLbl="node1" presStyleIdx="1" presStyleCnt="2" custLinFactNeighborX="1260" custLinFactNeighborY="9831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lldozer"/>
        </a:ext>
      </dgm:extLst>
    </dgm:pt>
    <dgm:pt modelId="{37A991CA-94CE-435A-95A0-CD4CB0AEDF8E}" type="pres">
      <dgm:prSet presAssocID="{55ADB1CA-8B4B-4433-B498-F8FB6B5E5AA8}" presName="spaceRect" presStyleCnt="0"/>
      <dgm:spPr/>
    </dgm:pt>
    <dgm:pt modelId="{FD91A98F-E73B-40B4-BE14-A924959660D1}" type="pres">
      <dgm:prSet presAssocID="{55ADB1CA-8B4B-4433-B498-F8FB6B5E5AA8}" presName="parTx" presStyleLbl="revTx" presStyleIdx="1" presStyleCnt="2" custLinFactNeighborX="-632" custLinFactNeighborY="58927">
        <dgm:presLayoutVars>
          <dgm:chMax val="0"/>
          <dgm:chPref val="0"/>
        </dgm:presLayoutVars>
      </dgm:prSet>
      <dgm:spPr/>
    </dgm:pt>
  </dgm:ptLst>
  <dgm:cxnLst>
    <dgm:cxn modelId="{1685A877-D557-4DEF-998F-CBD65B4DA859}" type="presOf" srcId="{55ADB1CA-8B4B-4433-B498-F8FB6B5E5AA8}" destId="{FD91A98F-E73B-40B4-BE14-A924959660D1}" srcOrd="0" destOrd="0" presId="urn:microsoft.com/office/officeart/2018/2/layout/IconVerticalSolidList"/>
    <dgm:cxn modelId="{73F9D3AB-0F37-40DA-A161-7ECF5853604A}" srcId="{1D1D01B1-7404-4674-B3A0-34E29A98F3CD}" destId="{FC584954-A183-4DBE-8A0A-34805BE9F68D}" srcOrd="0" destOrd="0" parTransId="{6E3DC5F7-7836-455B-A1B6-36E25936807B}" sibTransId="{530C35EF-0C32-4EBF-AAA5-0E130AD14B73}"/>
    <dgm:cxn modelId="{F190E3CF-BE0B-4E00-B3AE-D2D6225FEC1E}" type="presOf" srcId="{1D1D01B1-7404-4674-B3A0-34E29A98F3CD}" destId="{FC175AB4-E9FC-41A8-B39F-3B368877AC8F}" srcOrd="0" destOrd="0" presId="urn:microsoft.com/office/officeart/2018/2/layout/IconVerticalSolidList"/>
    <dgm:cxn modelId="{D5AD0EE8-DAAA-4DF3-AC0C-7A4F89FFEFE9}" type="presOf" srcId="{FC584954-A183-4DBE-8A0A-34805BE9F68D}" destId="{8C81CB67-9A33-4F8F-AD91-56B65E5116FE}" srcOrd="0" destOrd="0" presId="urn:microsoft.com/office/officeart/2018/2/layout/IconVerticalSolidList"/>
    <dgm:cxn modelId="{DDA323F8-2D35-4CE8-A189-A219438596B8}" srcId="{1D1D01B1-7404-4674-B3A0-34E29A98F3CD}" destId="{55ADB1CA-8B4B-4433-B498-F8FB6B5E5AA8}" srcOrd="1" destOrd="0" parTransId="{0CCDEACB-D4BA-4C3A-866F-053D6C219DE6}" sibTransId="{3922DD36-3FBB-4503-9FFE-AF6303D1683D}"/>
    <dgm:cxn modelId="{EA4FADC4-4DE6-4322-ABF6-355BC70E3664}" type="presParOf" srcId="{FC175AB4-E9FC-41A8-B39F-3B368877AC8F}" destId="{352912AB-8081-4BE1-A44F-B6B7D2E42E50}" srcOrd="0" destOrd="0" presId="urn:microsoft.com/office/officeart/2018/2/layout/IconVerticalSolidList"/>
    <dgm:cxn modelId="{0A6EDBD2-B960-4A37-B4A7-2BE2C17748D1}" type="presParOf" srcId="{352912AB-8081-4BE1-A44F-B6B7D2E42E50}" destId="{75E2A2CF-9D4F-41EB-8277-3672397CB523}" srcOrd="0" destOrd="0" presId="urn:microsoft.com/office/officeart/2018/2/layout/IconVerticalSolidList"/>
    <dgm:cxn modelId="{D5C3CE52-5C82-468E-8C04-7878DF6D0977}" type="presParOf" srcId="{352912AB-8081-4BE1-A44F-B6B7D2E42E50}" destId="{7E315F21-06BF-4F03-9881-9B3B52CA2296}" srcOrd="1" destOrd="0" presId="urn:microsoft.com/office/officeart/2018/2/layout/IconVerticalSolidList"/>
    <dgm:cxn modelId="{88DB94AF-BFBA-4901-A241-C3131D7B0258}" type="presParOf" srcId="{352912AB-8081-4BE1-A44F-B6B7D2E42E50}" destId="{C5C18502-3339-4EFE-B55C-68792038BF34}" srcOrd="2" destOrd="0" presId="urn:microsoft.com/office/officeart/2018/2/layout/IconVerticalSolidList"/>
    <dgm:cxn modelId="{A9A33F84-F100-4271-92D5-E38F150C33DA}" type="presParOf" srcId="{352912AB-8081-4BE1-A44F-B6B7D2E42E50}" destId="{8C81CB67-9A33-4F8F-AD91-56B65E5116FE}" srcOrd="3" destOrd="0" presId="urn:microsoft.com/office/officeart/2018/2/layout/IconVerticalSolidList"/>
    <dgm:cxn modelId="{7F238796-9D03-4F88-8F84-44D9B1A05AA9}" type="presParOf" srcId="{FC175AB4-E9FC-41A8-B39F-3B368877AC8F}" destId="{5935B38D-7B1E-4A20-A0D7-5594E88D0C53}" srcOrd="1" destOrd="0" presId="urn:microsoft.com/office/officeart/2018/2/layout/IconVerticalSolidList"/>
    <dgm:cxn modelId="{68F76BF4-2C24-4964-8B04-3774DCBCE02F}" type="presParOf" srcId="{FC175AB4-E9FC-41A8-B39F-3B368877AC8F}" destId="{E9D507CB-8A66-4EBA-A05A-57CAB4997D68}" srcOrd="2" destOrd="0" presId="urn:microsoft.com/office/officeart/2018/2/layout/IconVerticalSolidList"/>
    <dgm:cxn modelId="{7D8C1F54-E9F2-4012-A914-109B0A09E81D}" type="presParOf" srcId="{E9D507CB-8A66-4EBA-A05A-57CAB4997D68}" destId="{A2277189-9319-4656-B71F-A4D9F3F73C8C}" srcOrd="0" destOrd="0" presId="urn:microsoft.com/office/officeart/2018/2/layout/IconVerticalSolidList"/>
    <dgm:cxn modelId="{44F13AC6-01DA-4A95-8422-9DB8A830D2A2}" type="presParOf" srcId="{E9D507CB-8A66-4EBA-A05A-57CAB4997D68}" destId="{68EEE5B5-FEBA-461F-893C-8196D76373B9}" srcOrd="1" destOrd="0" presId="urn:microsoft.com/office/officeart/2018/2/layout/IconVerticalSolidList"/>
    <dgm:cxn modelId="{DD628EF8-6D0B-40DE-8369-B6EABF65324E}" type="presParOf" srcId="{E9D507CB-8A66-4EBA-A05A-57CAB4997D68}" destId="{37A991CA-94CE-435A-95A0-CD4CB0AEDF8E}" srcOrd="2" destOrd="0" presId="urn:microsoft.com/office/officeart/2018/2/layout/IconVerticalSolidList"/>
    <dgm:cxn modelId="{85732CB0-A7AD-46D2-B39D-CF9432BC8DD3}" type="presParOf" srcId="{E9D507CB-8A66-4EBA-A05A-57CAB4997D68}" destId="{FD91A98F-E73B-40B4-BE14-A924959660D1}"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29FF9D-8ACF-4F1B-9413-0A6318C1B8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F91EF04-0AA7-4330-B0E4-61E90145815C}">
      <dgm:prSet/>
      <dgm:spPr/>
      <dgm:t>
        <a:bodyPr/>
        <a:lstStyle/>
        <a:p>
          <a:pPr algn="just"/>
          <a:r>
            <a:rPr lang="fr-CA" dirty="0"/>
            <a:t>Il est interdit à quiconque de démolir un bâtiment, à moins que le propriétaire de ce bâtiment n’ait, au préalable, obtenu une autorisation du conseil. L’alinéa précédent ne s’applique pas aux immeubles des catégories suivantes :</a:t>
          </a:r>
          <a:endParaRPr lang="en-US" dirty="0"/>
        </a:p>
      </dgm:t>
    </dgm:pt>
    <dgm:pt modelId="{D179CFD2-BDC3-4C2F-BF4F-A309853CABBF}" type="parTrans" cxnId="{E2F65E4C-ED46-4870-8FC7-054D871E98EC}">
      <dgm:prSet/>
      <dgm:spPr/>
      <dgm:t>
        <a:bodyPr/>
        <a:lstStyle/>
        <a:p>
          <a:endParaRPr lang="en-US"/>
        </a:p>
      </dgm:t>
    </dgm:pt>
    <dgm:pt modelId="{E716B22A-D321-4DAC-A529-45899691E65E}" type="sibTrans" cxnId="{E2F65E4C-ED46-4870-8FC7-054D871E98EC}">
      <dgm:prSet/>
      <dgm:spPr/>
      <dgm:t>
        <a:bodyPr/>
        <a:lstStyle/>
        <a:p>
          <a:endParaRPr lang="en-US"/>
        </a:p>
      </dgm:t>
    </dgm:pt>
    <dgm:pt modelId="{B4EC7220-F8D5-4741-8799-6014704F458E}">
      <dgm:prSet/>
      <dgm:spPr/>
      <dgm:t>
        <a:bodyPr/>
        <a:lstStyle/>
        <a:p>
          <a:r>
            <a:rPr lang="fr-CA" dirty="0"/>
            <a:t>Un bâtiment complémentaire ; </a:t>
          </a:r>
          <a:endParaRPr lang="en-US" dirty="0"/>
        </a:p>
      </dgm:t>
    </dgm:pt>
    <dgm:pt modelId="{7B79DE55-CFAD-44CC-B4DD-4CC8B46CF254}" type="parTrans" cxnId="{253690CD-1390-4ED2-B390-20C0259C4378}">
      <dgm:prSet/>
      <dgm:spPr/>
      <dgm:t>
        <a:bodyPr/>
        <a:lstStyle/>
        <a:p>
          <a:endParaRPr lang="en-US"/>
        </a:p>
      </dgm:t>
    </dgm:pt>
    <dgm:pt modelId="{C169B8DB-25B3-4872-8AAE-A668272EE8B3}" type="sibTrans" cxnId="{253690CD-1390-4ED2-B390-20C0259C4378}">
      <dgm:prSet/>
      <dgm:spPr/>
      <dgm:t>
        <a:bodyPr/>
        <a:lstStyle/>
        <a:p>
          <a:endParaRPr lang="en-US"/>
        </a:p>
      </dgm:t>
    </dgm:pt>
    <dgm:pt modelId="{38A806A8-94B4-4A13-9C9A-074299841CBE}">
      <dgm:prSet/>
      <dgm:spPr/>
      <dgm:t>
        <a:bodyPr/>
        <a:lstStyle/>
        <a:p>
          <a:r>
            <a:rPr lang="fr-CA" dirty="0"/>
            <a:t>Une maison mobile ; </a:t>
          </a:r>
          <a:endParaRPr lang="en-US" dirty="0"/>
        </a:p>
      </dgm:t>
    </dgm:pt>
    <dgm:pt modelId="{668608EC-3AD9-4CB4-8B80-48EF73009A34}" type="parTrans" cxnId="{60B8E135-7897-4AC1-A3FD-3795441209C4}">
      <dgm:prSet/>
      <dgm:spPr/>
      <dgm:t>
        <a:bodyPr/>
        <a:lstStyle/>
        <a:p>
          <a:endParaRPr lang="en-US"/>
        </a:p>
      </dgm:t>
    </dgm:pt>
    <dgm:pt modelId="{D04A1A73-D918-4C3F-97EA-E92FFE73EB9A}" type="sibTrans" cxnId="{60B8E135-7897-4AC1-A3FD-3795441209C4}">
      <dgm:prSet/>
      <dgm:spPr/>
      <dgm:t>
        <a:bodyPr/>
        <a:lstStyle/>
        <a:p>
          <a:endParaRPr lang="en-US"/>
        </a:p>
      </dgm:t>
    </dgm:pt>
    <dgm:pt modelId="{02CEB399-0E30-443E-9397-AF932CEACC0B}">
      <dgm:prSet/>
      <dgm:spPr/>
      <dgm:t>
        <a:bodyPr/>
        <a:lstStyle/>
        <a:p>
          <a:r>
            <a:rPr lang="fr-CA" dirty="0"/>
            <a:t>Un bâtiment agricole ;</a:t>
          </a:r>
          <a:endParaRPr lang="en-US" dirty="0"/>
        </a:p>
      </dgm:t>
    </dgm:pt>
    <dgm:pt modelId="{1E577F14-FC06-49A4-A97E-12F503095816}" type="parTrans" cxnId="{CCDE6CAE-AB44-4EF1-88D3-9D5FF9B33C49}">
      <dgm:prSet/>
      <dgm:spPr/>
      <dgm:t>
        <a:bodyPr/>
        <a:lstStyle/>
        <a:p>
          <a:endParaRPr lang="en-US"/>
        </a:p>
      </dgm:t>
    </dgm:pt>
    <dgm:pt modelId="{EFC13239-AA35-4A91-8FF9-ED9C4CB29FFF}" type="sibTrans" cxnId="{CCDE6CAE-AB44-4EF1-88D3-9D5FF9B33C49}">
      <dgm:prSet/>
      <dgm:spPr/>
      <dgm:t>
        <a:bodyPr/>
        <a:lstStyle/>
        <a:p>
          <a:endParaRPr lang="en-US"/>
        </a:p>
      </dgm:t>
    </dgm:pt>
    <dgm:pt modelId="{E5F7235F-1DA0-4D90-A3DD-2162ED8CFA7D}">
      <dgm:prSet/>
      <dgm:spPr/>
      <dgm:t>
        <a:bodyPr/>
        <a:lstStyle/>
        <a:p>
          <a:r>
            <a:rPr lang="fr-CA" dirty="0"/>
            <a:t>Un bâtiment qui présente un danger pour la sécurité du public, et ce, lorsqu’il y a urgence d’agir ; </a:t>
          </a:r>
          <a:endParaRPr lang="en-US" dirty="0"/>
        </a:p>
      </dgm:t>
    </dgm:pt>
    <dgm:pt modelId="{E2948E4B-292A-40A7-8804-B215B70247E0}" type="parTrans" cxnId="{4F9A8F22-DCA0-4CED-AA13-99FA4983BE90}">
      <dgm:prSet/>
      <dgm:spPr/>
      <dgm:t>
        <a:bodyPr/>
        <a:lstStyle/>
        <a:p>
          <a:endParaRPr lang="en-US"/>
        </a:p>
      </dgm:t>
    </dgm:pt>
    <dgm:pt modelId="{00089266-801C-4AAA-8819-754873224FB2}" type="sibTrans" cxnId="{4F9A8F22-DCA0-4CED-AA13-99FA4983BE90}">
      <dgm:prSet/>
      <dgm:spPr/>
      <dgm:t>
        <a:bodyPr/>
        <a:lstStyle/>
        <a:p>
          <a:endParaRPr lang="en-US"/>
        </a:p>
      </dgm:t>
    </dgm:pt>
    <dgm:pt modelId="{79938420-6610-4D7E-8F8D-087B9F6A58C5}">
      <dgm:prSet/>
      <dgm:spPr/>
      <dgm:t>
        <a:bodyPr/>
        <a:lstStyle/>
        <a:p>
          <a:r>
            <a:rPr lang="fr-CA" dirty="0"/>
            <a:t>Un bâtiment à démolir afin de permettre un projet d’infrastructure d’utilité publique à la demande d’un organisme public ou de son mandataire ; </a:t>
          </a:r>
          <a:endParaRPr lang="en-US" dirty="0"/>
        </a:p>
      </dgm:t>
    </dgm:pt>
    <dgm:pt modelId="{59B46B2C-FB01-4114-B5C1-CA43B89BCE84}" type="parTrans" cxnId="{F3B9FF90-9718-45EB-A27F-5179742A3C62}">
      <dgm:prSet/>
      <dgm:spPr/>
      <dgm:t>
        <a:bodyPr/>
        <a:lstStyle/>
        <a:p>
          <a:endParaRPr lang="en-US"/>
        </a:p>
      </dgm:t>
    </dgm:pt>
    <dgm:pt modelId="{4745DA17-C3ED-4B06-B7A3-DAD106F89E93}" type="sibTrans" cxnId="{F3B9FF90-9718-45EB-A27F-5179742A3C62}">
      <dgm:prSet/>
      <dgm:spPr/>
      <dgm:t>
        <a:bodyPr/>
        <a:lstStyle/>
        <a:p>
          <a:endParaRPr lang="en-US"/>
        </a:p>
      </dgm:t>
    </dgm:pt>
    <dgm:pt modelId="{1412D5EB-B0E1-492C-9878-9C72950A0094}">
      <dgm:prSet/>
      <dgm:spPr/>
      <dgm:t>
        <a:bodyPr/>
        <a:lstStyle/>
        <a:p>
          <a:r>
            <a:rPr lang="fr-CA" dirty="0"/>
            <a:t>Un bâtiment lié à un service institutionnel, administratif ou récréatif pourvu qu’il appartienne à un organisme public ou son mandataire ;</a:t>
          </a:r>
          <a:endParaRPr lang="en-US" dirty="0"/>
        </a:p>
      </dgm:t>
    </dgm:pt>
    <dgm:pt modelId="{B5D2E8B9-B8B4-477D-960E-4EC4D9DC5F2A}" type="parTrans" cxnId="{6331F510-5FDE-4BE4-8CF8-6C48044BD990}">
      <dgm:prSet/>
      <dgm:spPr/>
      <dgm:t>
        <a:bodyPr/>
        <a:lstStyle/>
        <a:p>
          <a:endParaRPr lang="en-US"/>
        </a:p>
      </dgm:t>
    </dgm:pt>
    <dgm:pt modelId="{35CA2615-8039-4AAF-8042-4473AAA755ED}" type="sibTrans" cxnId="{6331F510-5FDE-4BE4-8CF8-6C48044BD990}">
      <dgm:prSet/>
      <dgm:spPr/>
      <dgm:t>
        <a:bodyPr/>
        <a:lstStyle/>
        <a:p>
          <a:endParaRPr lang="en-US"/>
        </a:p>
      </dgm:t>
    </dgm:pt>
    <dgm:pt modelId="{5F24072D-11D7-467E-9A66-D6BB62F111AF}">
      <dgm:prSet/>
      <dgm:spPr/>
      <dgm:t>
        <a:bodyPr/>
        <a:lstStyle/>
        <a:p>
          <a:r>
            <a:rPr lang="fr-CA" dirty="0"/>
            <a:t>Un bâtiment conçu exclusivement à des fins de station-service, de réparation et d’entretien de véhicules routiers ou de lave-auto ;</a:t>
          </a:r>
          <a:endParaRPr lang="en-US" dirty="0"/>
        </a:p>
      </dgm:t>
    </dgm:pt>
    <dgm:pt modelId="{C0B5BD63-0631-4FF2-988D-0CB0736CC667}" type="parTrans" cxnId="{E0A63877-0379-45B4-AB60-48EFD156C9B1}">
      <dgm:prSet/>
      <dgm:spPr/>
      <dgm:t>
        <a:bodyPr/>
        <a:lstStyle/>
        <a:p>
          <a:endParaRPr lang="en-US"/>
        </a:p>
      </dgm:t>
    </dgm:pt>
    <dgm:pt modelId="{C23F2C07-BB81-4685-9747-2CC0EC466FD8}" type="sibTrans" cxnId="{E0A63877-0379-45B4-AB60-48EFD156C9B1}">
      <dgm:prSet/>
      <dgm:spPr/>
      <dgm:t>
        <a:bodyPr/>
        <a:lstStyle/>
        <a:p>
          <a:endParaRPr lang="en-US"/>
        </a:p>
      </dgm:t>
    </dgm:pt>
    <dgm:pt modelId="{B6C36E99-1E3E-4778-9F74-0ACE99E3FB5D}" type="pres">
      <dgm:prSet presAssocID="{EE29FF9D-8ACF-4F1B-9413-0A6318C1B8A2}" presName="linear" presStyleCnt="0">
        <dgm:presLayoutVars>
          <dgm:animLvl val="lvl"/>
          <dgm:resizeHandles val="exact"/>
        </dgm:presLayoutVars>
      </dgm:prSet>
      <dgm:spPr/>
    </dgm:pt>
    <dgm:pt modelId="{FCEFED8D-FE1E-40D6-B838-7D02A16589C6}" type="pres">
      <dgm:prSet presAssocID="{EF91EF04-0AA7-4330-B0E4-61E90145815C}" presName="parentText" presStyleLbl="node1" presStyleIdx="0" presStyleCnt="1" custLinFactNeighborY="-4131">
        <dgm:presLayoutVars>
          <dgm:chMax val="0"/>
          <dgm:bulletEnabled val="1"/>
        </dgm:presLayoutVars>
      </dgm:prSet>
      <dgm:spPr/>
    </dgm:pt>
    <dgm:pt modelId="{FB70C612-C2E6-4E5D-98CC-1C3B9EDD8D52}" type="pres">
      <dgm:prSet presAssocID="{EF91EF04-0AA7-4330-B0E4-61E90145815C}" presName="childText" presStyleLbl="revTx" presStyleIdx="0" presStyleCnt="1" custScaleY="104509">
        <dgm:presLayoutVars>
          <dgm:bulletEnabled val="1"/>
        </dgm:presLayoutVars>
      </dgm:prSet>
      <dgm:spPr/>
    </dgm:pt>
  </dgm:ptLst>
  <dgm:cxnLst>
    <dgm:cxn modelId="{6331F510-5FDE-4BE4-8CF8-6C48044BD990}" srcId="{EF91EF04-0AA7-4330-B0E4-61E90145815C}" destId="{1412D5EB-B0E1-492C-9878-9C72950A0094}" srcOrd="5" destOrd="0" parTransId="{B5D2E8B9-B8B4-477D-960E-4EC4D9DC5F2A}" sibTransId="{35CA2615-8039-4AAF-8042-4473AAA755ED}"/>
    <dgm:cxn modelId="{7CBF3513-9A06-409E-A05A-29ECFEF3193F}" type="presOf" srcId="{E5F7235F-1DA0-4D90-A3DD-2162ED8CFA7D}" destId="{FB70C612-C2E6-4E5D-98CC-1C3B9EDD8D52}" srcOrd="0" destOrd="3" presId="urn:microsoft.com/office/officeart/2005/8/layout/vList2"/>
    <dgm:cxn modelId="{4F9A8F22-DCA0-4CED-AA13-99FA4983BE90}" srcId="{EF91EF04-0AA7-4330-B0E4-61E90145815C}" destId="{E5F7235F-1DA0-4D90-A3DD-2162ED8CFA7D}" srcOrd="3" destOrd="0" parTransId="{E2948E4B-292A-40A7-8804-B215B70247E0}" sibTransId="{00089266-801C-4AAA-8819-754873224FB2}"/>
    <dgm:cxn modelId="{C6312E26-E45B-49B7-A895-5D645E958433}" type="presOf" srcId="{EF91EF04-0AA7-4330-B0E4-61E90145815C}" destId="{FCEFED8D-FE1E-40D6-B838-7D02A16589C6}" srcOrd="0" destOrd="0" presId="urn:microsoft.com/office/officeart/2005/8/layout/vList2"/>
    <dgm:cxn modelId="{60B8E135-7897-4AC1-A3FD-3795441209C4}" srcId="{EF91EF04-0AA7-4330-B0E4-61E90145815C}" destId="{38A806A8-94B4-4A13-9C9A-074299841CBE}" srcOrd="1" destOrd="0" parTransId="{668608EC-3AD9-4CB4-8B80-48EF73009A34}" sibTransId="{D04A1A73-D918-4C3F-97EA-E92FFE73EB9A}"/>
    <dgm:cxn modelId="{39537B46-BA07-4944-BD6A-59D94C703BE3}" type="presOf" srcId="{B4EC7220-F8D5-4741-8799-6014704F458E}" destId="{FB70C612-C2E6-4E5D-98CC-1C3B9EDD8D52}" srcOrd="0" destOrd="0" presId="urn:microsoft.com/office/officeart/2005/8/layout/vList2"/>
    <dgm:cxn modelId="{660EA54B-ECE0-4D3B-998B-DF726B1AAA72}" type="presOf" srcId="{02CEB399-0E30-443E-9397-AF932CEACC0B}" destId="{FB70C612-C2E6-4E5D-98CC-1C3B9EDD8D52}" srcOrd="0" destOrd="2" presId="urn:microsoft.com/office/officeart/2005/8/layout/vList2"/>
    <dgm:cxn modelId="{E2F65E4C-ED46-4870-8FC7-054D871E98EC}" srcId="{EE29FF9D-8ACF-4F1B-9413-0A6318C1B8A2}" destId="{EF91EF04-0AA7-4330-B0E4-61E90145815C}" srcOrd="0" destOrd="0" parTransId="{D179CFD2-BDC3-4C2F-BF4F-A309853CABBF}" sibTransId="{E716B22A-D321-4DAC-A529-45899691E65E}"/>
    <dgm:cxn modelId="{6261DF6F-ED73-4C63-B141-1B9EA4793C74}" type="presOf" srcId="{5F24072D-11D7-467E-9A66-D6BB62F111AF}" destId="{FB70C612-C2E6-4E5D-98CC-1C3B9EDD8D52}" srcOrd="0" destOrd="6" presId="urn:microsoft.com/office/officeart/2005/8/layout/vList2"/>
    <dgm:cxn modelId="{E0A63877-0379-45B4-AB60-48EFD156C9B1}" srcId="{EF91EF04-0AA7-4330-B0E4-61E90145815C}" destId="{5F24072D-11D7-467E-9A66-D6BB62F111AF}" srcOrd="6" destOrd="0" parTransId="{C0B5BD63-0631-4FF2-988D-0CB0736CC667}" sibTransId="{C23F2C07-BB81-4685-9747-2CC0EC466FD8}"/>
    <dgm:cxn modelId="{F3B9FF90-9718-45EB-A27F-5179742A3C62}" srcId="{EF91EF04-0AA7-4330-B0E4-61E90145815C}" destId="{79938420-6610-4D7E-8F8D-087B9F6A58C5}" srcOrd="4" destOrd="0" parTransId="{59B46B2C-FB01-4114-B5C1-CA43B89BCE84}" sibTransId="{4745DA17-C3ED-4B06-B7A3-DAD106F89E93}"/>
    <dgm:cxn modelId="{0797DC93-451C-46DD-BE44-B9F4F8AA1C9C}" type="presOf" srcId="{79938420-6610-4D7E-8F8D-087B9F6A58C5}" destId="{FB70C612-C2E6-4E5D-98CC-1C3B9EDD8D52}" srcOrd="0" destOrd="4" presId="urn:microsoft.com/office/officeart/2005/8/layout/vList2"/>
    <dgm:cxn modelId="{CCDE6CAE-AB44-4EF1-88D3-9D5FF9B33C49}" srcId="{EF91EF04-0AA7-4330-B0E4-61E90145815C}" destId="{02CEB399-0E30-443E-9397-AF932CEACC0B}" srcOrd="2" destOrd="0" parTransId="{1E577F14-FC06-49A4-A97E-12F503095816}" sibTransId="{EFC13239-AA35-4A91-8FF9-ED9C4CB29FFF}"/>
    <dgm:cxn modelId="{8127A3BE-7552-47DA-8EA8-94EB37963748}" type="presOf" srcId="{38A806A8-94B4-4A13-9C9A-074299841CBE}" destId="{FB70C612-C2E6-4E5D-98CC-1C3B9EDD8D52}" srcOrd="0" destOrd="1" presId="urn:microsoft.com/office/officeart/2005/8/layout/vList2"/>
    <dgm:cxn modelId="{613C6DC3-B586-4FED-B886-3E90964D0BCD}" type="presOf" srcId="{1412D5EB-B0E1-492C-9878-9C72950A0094}" destId="{FB70C612-C2E6-4E5D-98CC-1C3B9EDD8D52}" srcOrd="0" destOrd="5" presId="urn:microsoft.com/office/officeart/2005/8/layout/vList2"/>
    <dgm:cxn modelId="{253690CD-1390-4ED2-B390-20C0259C4378}" srcId="{EF91EF04-0AA7-4330-B0E4-61E90145815C}" destId="{B4EC7220-F8D5-4741-8799-6014704F458E}" srcOrd="0" destOrd="0" parTransId="{7B79DE55-CFAD-44CC-B4DD-4CC8B46CF254}" sibTransId="{C169B8DB-25B3-4872-8AAE-A668272EE8B3}"/>
    <dgm:cxn modelId="{80B634FA-019E-4A47-AC24-D17470640A67}" type="presOf" srcId="{EE29FF9D-8ACF-4F1B-9413-0A6318C1B8A2}" destId="{B6C36E99-1E3E-4778-9F74-0ACE99E3FB5D}" srcOrd="0" destOrd="0" presId="urn:microsoft.com/office/officeart/2005/8/layout/vList2"/>
    <dgm:cxn modelId="{57558C90-E3A3-4E0B-872B-4F10E79A5E92}" type="presParOf" srcId="{B6C36E99-1E3E-4778-9F74-0ACE99E3FB5D}" destId="{FCEFED8D-FE1E-40D6-B838-7D02A16589C6}" srcOrd="0" destOrd="0" presId="urn:microsoft.com/office/officeart/2005/8/layout/vList2"/>
    <dgm:cxn modelId="{77901C4E-596D-468C-9F7F-F7508B5D838E}" type="presParOf" srcId="{B6C36E99-1E3E-4778-9F74-0ACE99E3FB5D}" destId="{FB70C612-C2E6-4E5D-98CC-1C3B9EDD8D52}"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C7E529-2B2B-44E4-8BBC-A8369EDD181B}" type="doc">
      <dgm:prSet loTypeId="urn:microsoft.com/office/officeart/2008/layout/LinedList" loCatId="list" qsTypeId="urn:microsoft.com/office/officeart/2005/8/quickstyle/simple4" qsCatId="simple" csTypeId="urn:microsoft.com/office/officeart/2005/8/colors/accent1_1" csCatId="accent1" phldr="1"/>
      <dgm:spPr/>
      <dgm:t>
        <a:bodyPr/>
        <a:lstStyle/>
        <a:p>
          <a:endParaRPr lang="en-US"/>
        </a:p>
      </dgm:t>
    </dgm:pt>
    <dgm:pt modelId="{AE20DE6D-EFFC-472D-B8A1-0C1227F093AF}">
      <dgm:prSet custT="1"/>
      <dgm:spPr/>
      <dgm:t>
        <a:bodyPr/>
        <a:lstStyle/>
        <a:p>
          <a:pPr algn="just"/>
          <a:r>
            <a:rPr lang="fr-CA" sz="2000" dirty="0"/>
            <a:t>Une demande présentée au Comité doit, en plus de fournir le formulaire de demande d’étude et d’avoir acquitté les frais d’analyse, être accompagnée des renseignements et documents suivants:</a:t>
          </a:r>
          <a:endParaRPr lang="en-US" sz="2000" dirty="0"/>
        </a:p>
      </dgm:t>
    </dgm:pt>
    <dgm:pt modelId="{1B59A4A9-F164-4BE0-80B2-C2E0241E3875}" type="parTrans" cxnId="{3CB0E03F-2529-4AF6-B184-76E6515E0BF9}">
      <dgm:prSet/>
      <dgm:spPr/>
      <dgm:t>
        <a:bodyPr/>
        <a:lstStyle/>
        <a:p>
          <a:endParaRPr lang="en-US"/>
        </a:p>
      </dgm:t>
    </dgm:pt>
    <dgm:pt modelId="{F278689E-1EDF-4902-A098-21D331CEAE84}" type="sibTrans" cxnId="{3CB0E03F-2529-4AF6-B184-76E6515E0BF9}">
      <dgm:prSet/>
      <dgm:spPr/>
      <dgm:t>
        <a:bodyPr/>
        <a:lstStyle/>
        <a:p>
          <a:endParaRPr lang="en-US"/>
        </a:p>
      </dgm:t>
    </dgm:pt>
    <dgm:pt modelId="{6F9CD944-E751-42A1-B27D-A2098A684648}">
      <dgm:prSet/>
      <dgm:spPr/>
      <dgm:t>
        <a:bodyPr/>
        <a:lstStyle/>
        <a:p>
          <a:pPr>
            <a:buFont typeface="Wingdings" panose="05000000000000000000" pitchFamily="2" charset="2"/>
            <a:buChar char="q"/>
          </a:pPr>
          <a:r>
            <a:rPr lang="fr-CA" dirty="0"/>
            <a:t>Le cas échéant, une procuration du propriétaire autorisant le mandataire à agir en son nom;</a:t>
          </a:r>
          <a:endParaRPr lang="en-US" dirty="0"/>
        </a:p>
      </dgm:t>
    </dgm:pt>
    <dgm:pt modelId="{E57E06B3-A17B-442E-9241-67D96BCEAA08}" type="parTrans" cxnId="{1AF28FC6-046F-473C-B424-46D51987A283}">
      <dgm:prSet/>
      <dgm:spPr/>
      <dgm:t>
        <a:bodyPr/>
        <a:lstStyle/>
        <a:p>
          <a:endParaRPr lang="en-US"/>
        </a:p>
      </dgm:t>
    </dgm:pt>
    <dgm:pt modelId="{C6BF4290-8D7C-45E2-A0D0-7DA0E8354FCF}" type="sibTrans" cxnId="{1AF28FC6-046F-473C-B424-46D51987A283}">
      <dgm:prSet/>
      <dgm:spPr/>
      <dgm:t>
        <a:bodyPr/>
        <a:lstStyle/>
        <a:p>
          <a:endParaRPr lang="en-US"/>
        </a:p>
      </dgm:t>
    </dgm:pt>
    <dgm:pt modelId="{301837E2-E5DA-43C3-AC31-3FA35821CCC5}">
      <dgm:prSet/>
      <dgm:spPr/>
      <dgm:t>
        <a:bodyPr/>
        <a:lstStyle/>
        <a:p>
          <a:pPr>
            <a:buFont typeface="Wingdings" panose="05000000000000000000" pitchFamily="2" charset="2"/>
            <a:buChar char="ü"/>
          </a:pPr>
          <a:r>
            <a:rPr lang="fr-CA" dirty="0"/>
            <a:t>Les motifs qui justifient la demande d’autorisation de démolition;</a:t>
          </a:r>
          <a:endParaRPr lang="en-US" dirty="0"/>
        </a:p>
      </dgm:t>
    </dgm:pt>
    <dgm:pt modelId="{C07A4534-DC22-42B2-B9D4-039820B1E1E2}" type="parTrans" cxnId="{A2AE1BA7-7D6A-490C-9F54-99050186D759}">
      <dgm:prSet/>
      <dgm:spPr/>
      <dgm:t>
        <a:bodyPr/>
        <a:lstStyle/>
        <a:p>
          <a:endParaRPr lang="en-US"/>
        </a:p>
      </dgm:t>
    </dgm:pt>
    <dgm:pt modelId="{0CCF7A5F-1DB5-4DD7-B025-8541631CBFE7}" type="sibTrans" cxnId="{A2AE1BA7-7D6A-490C-9F54-99050186D759}">
      <dgm:prSet/>
      <dgm:spPr/>
      <dgm:t>
        <a:bodyPr/>
        <a:lstStyle/>
        <a:p>
          <a:endParaRPr lang="en-US"/>
        </a:p>
      </dgm:t>
    </dgm:pt>
    <dgm:pt modelId="{799A7181-666A-4EFC-A994-45DB509FF05B}">
      <dgm:prSet/>
      <dgm:spPr/>
      <dgm:t>
        <a:bodyPr/>
        <a:lstStyle/>
        <a:p>
          <a:r>
            <a:rPr lang="fr-CA"/>
            <a:t>Des photographies à jour de l’intérieur et de l’extérieur du bâtiment à démolir;</a:t>
          </a:r>
          <a:endParaRPr lang="en-US"/>
        </a:p>
      </dgm:t>
    </dgm:pt>
    <dgm:pt modelId="{9C0BE5FA-0812-403B-8BB0-EEDE7A008152}" type="parTrans" cxnId="{F436D5A4-8296-4369-B37F-A5EFFFC32F57}">
      <dgm:prSet/>
      <dgm:spPr/>
      <dgm:t>
        <a:bodyPr/>
        <a:lstStyle/>
        <a:p>
          <a:endParaRPr lang="en-US"/>
        </a:p>
      </dgm:t>
    </dgm:pt>
    <dgm:pt modelId="{1063BC39-0437-49C9-9802-E98249562C93}" type="sibTrans" cxnId="{F436D5A4-8296-4369-B37F-A5EFFFC32F57}">
      <dgm:prSet/>
      <dgm:spPr/>
      <dgm:t>
        <a:bodyPr/>
        <a:lstStyle/>
        <a:p>
          <a:endParaRPr lang="en-US"/>
        </a:p>
      </dgm:t>
    </dgm:pt>
    <dgm:pt modelId="{4E26A192-A493-4F78-98F2-BDE2AFF0EF65}">
      <dgm:prSet/>
      <dgm:spPr/>
      <dgm:t>
        <a:bodyPr/>
        <a:lstStyle/>
        <a:p>
          <a:r>
            <a:rPr lang="fr-CA"/>
            <a:t>Des photos en couleurs des bâtiments voisins;</a:t>
          </a:r>
          <a:endParaRPr lang="en-US"/>
        </a:p>
      </dgm:t>
    </dgm:pt>
    <dgm:pt modelId="{CEC35606-939C-4948-8C62-F5E94699FA77}" type="parTrans" cxnId="{A49553DA-D24B-4D57-BEE6-DBC059486B2E}">
      <dgm:prSet/>
      <dgm:spPr/>
      <dgm:t>
        <a:bodyPr/>
        <a:lstStyle/>
        <a:p>
          <a:endParaRPr lang="en-US"/>
        </a:p>
      </dgm:t>
    </dgm:pt>
    <dgm:pt modelId="{64474F6C-5C4D-46EA-B4DE-FFBA07CD2758}" type="sibTrans" cxnId="{A49553DA-D24B-4D57-BEE6-DBC059486B2E}">
      <dgm:prSet/>
      <dgm:spPr/>
      <dgm:t>
        <a:bodyPr/>
        <a:lstStyle/>
        <a:p>
          <a:endParaRPr lang="en-US"/>
        </a:p>
      </dgm:t>
    </dgm:pt>
    <dgm:pt modelId="{86438882-6C42-4536-BC0D-ABC1FD77D478}">
      <dgm:prSet/>
      <dgm:spPr/>
      <dgm:t>
        <a:bodyPr/>
        <a:lstStyle/>
        <a:p>
          <a:r>
            <a:rPr lang="fr-CA"/>
            <a:t>Une copie du plus récent certificat de localisation du terrain visé;</a:t>
          </a:r>
          <a:endParaRPr lang="en-US"/>
        </a:p>
      </dgm:t>
    </dgm:pt>
    <dgm:pt modelId="{4BD1BDC7-C2C2-45EF-8E13-BA278F7D399A}" type="parTrans" cxnId="{A4EBCB80-0270-4C13-B630-7B3B84BE6A7D}">
      <dgm:prSet/>
      <dgm:spPr/>
      <dgm:t>
        <a:bodyPr/>
        <a:lstStyle/>
        <a:p>
          <a:endParaRPr lang="en-US"/>
        </a:p>
      </dgm:t>
    </dgm:pt>
    <dgm:pt modelId="{E146FFEE-ED68-4EB3-B3CC-E90C44AD3944}" type="sibTrans" cxnId="{A4EBCB80-0270-4C13-B630-7B3B84BE6A7D}">
      <dgm:prSet/>
      <dgm:spPr/>
      <dgm:t>
        <a:bodyPr/>
        <a:lstStyle/>
        <a:p>
          <a:endParaRPr lang="en-US"/>
        </a:p>
      </dgm:t>
    </dgm:pt>
    <dgm:pt modelId="{64CCC0AE-5819-4FE6-91B0-06A9D303955E}" type="pres">
      <dgm:prSet presAssocID="{15C7E529-2B2B-44E4-8BBC-A8369EDD181B}" presName="vert0" presStyleCnt="0">
        <dgm:presLayoutVars>
          <dgm:dir/>
          <dgm:animOne val="branch"/>
          <dgm:animLvl val="lvl"/>
        </dgm:presLayoutVars>
      </dgm:prSet>
      <dgm:spPr/>
    </dgm:pt>
    <dgm:pt modelId="{58D5AA53-07CD-4C4A-A092-4F3C5F9B2486}" type="pres">
      <dgm:prSet presAssocID="{AE20DE6D-EFFC-472D-B8A1-0C1227F093AF}" presName="thickLine" presStyleLbl="alignNode1" presStyleIdx="0" presStyleCnt="1"/>
      <dgm:spPr/>
    </dgm:pt>
    <dgm:pt modelId="{B41D0E04-4D02-4377-8128-2A99AFD0DE5C}" type="pres">
      <dgm:prSet presAssocID="{AE20DE6D-EFFC-472D-B8A1-0C1227F093AF}" presName="horz1" presStyleCnt="0"/>
      <dgm:spPr/>
    </dgm:pt>
    <dgm:pt modelId="{3D854C64-2F8C-4ACE-979C-BEE49BE77704}" type="pres">
      <dgm:prSet presAssocID="{AE20DE6D-EFFC-472D-B8A1-0C1227F093AF}" presName="tx1" presStyleLbl="revTx" presStyleIdx="0" presStyleCnt="6" custScaleX="366242"/>
      <dgm:spPr/>
    </dgm:pt>
    <dgm:pt modelId="{46A2B564-E53A-410F-A46F-06831E900232}" type="pres">
      <dgm:prSet presAssocID="{AE20DE6D-EFFC-472D-B8A1-0C1227F093AF}" presName="vert1" presStyleCnt="0"/>
      <dgm:spPr/>
    </dgm:pt>
    <dgm:pt modelId="{3483E981-BA6F-4825-84DE-DD7196913399}" type="pres">
      <dgm:prSet presAssocID="{6F9CD944-E751-42A1-B27D-A2098A684648}" presName="vertSpace2a" presStyleCnt="0"/>
      <dgm:spPr/>
    </dgm:pt>
    <dgm:pt modelId="{1F2EADD0-3106-41C3-95B2-01C739BA1A4F}" type="pres">
      <dgm:prSet presAssocID="{6F9CD944-E751-42A1-B27D-A2098A684648}" presName="horz2" presStyleCnt="0"/>
      <dgm:spPr/>
    </dgm:pt>
    <dgm:pt modelId="{16B05443-73F9-4928-95DA-94A69F9FD5DF}" type="pres">
      <dgm:prSet presAssocID="{6F9CD944-E751-42A1-B27D-A2098A684648}" presName="horzSpace2" presStyleCnt="0"/>
      <dgm:spPr/>
    </dgm:pt>
    <dgm:pt modelId="{2083F85A-782F-42B5-AB61-95DFFD8546AA}" type="pres">
      <dgm:prSet presAssocID="{6F9CD944-E751-42A1-B27D-A2098A684648}" presName="tx2" presStyleLbl="revTx" presStyleIdx="1" presStyleCnt="6"/>
      <dgm:spPr/>
    </dgm:pt>
    <dgm:pt modelId="{CC5C2788-C48C-4260-9327-C72139583B74}" type="pres">
      <dgm:prSet presAssocID="{6F9CD944-E751-42A1-B27D-A2098A684648}" presName="vert2" presStyleCnt="0"/>
      <dgm:spPr/>
    </dgm:pt>
    <dgm:pt modelId="{ABF2B24D-2EC1-4F72-9470-D311A809F4CA}" type="pres">
      <dgm:prSet presAssocID="{6F9CD944-E751-42A1-B27D-A2098A684648}" presName="thinLine2b" presStyleLbl="callout" presStyleIdx="0" presStyleCnt="5"/>
      <dgm:spPr/>
    </dgm:pt>
    <dgm:pt modelId="{ABE3540F-1600-447C-85F4-4ADD3B578FC5}" type="pres">
      <dgm:prSet presAssocID="{6F9CD944-E751-42A1-B27D-A2098A684648}" presName="vertSpace2b" presStyleCnt="0"/>
      <dgm:spPr/>
    </dgm:pt>
    <dgm:pt modelId="{21ADDE79-D98D-4B19-8622-1887D0CFF353}" type="pres">
      <dgm:prSet presAssocID="{301837E2-E5DA-43C3-AC31-3FA35821CCC5}" presName="horz2" presStyleCnt="0"/>
      <dgm:spPr/>
    </dgm:pt>
    <dgm:pt modelId="{2E0936E2-A260-44F5-818B-0D1489220491}" type="pres">
      <dgm:prSet presAssocID="{301837E2-E5DA-43C3-AC31-3FA35821CCC5}" presName="horzSpace2" presStyleCnt="0"/>
      <dgm:spPr/>
    </dgm:pt>
    <dgm:pt modelId="{1C951B62-DB7B-4307-98D4-BD01DF19A1CE}" type="pres">
      <dgm:prSet presAssocID="{301837E2-E5DA-43C3-AC31-3FA35821CCC5}" presName="tx2" presStyleLbl="revTx" presStyleIdx="2" presStyleCnt="6"/>
      <dgm:spPr/>
    </dgm:pt>
    <dgm:pt modelId="{CEB7E089-D056-4132-968B-DE9682C556ED}" type="pres">
      <dgm:prSet presAssocID="{301837E2-E5DA-43C3-AC31-3FA35821CCC5}" presName="vert2" presStyleCnt="0"/>
      <dgm:spPr/>
    </dgm:pt>
    <dgm:pt modelId="{E96C2A30-A89F-42CD-B29B-3A08AB52BDB5}" type="pres">
      <dgm:prSet presAssocID="{301837E2-E5DA-43C3-AC31-3FA35821CCC5}" presName="thinLine2b" presStyleLbl="callout" presStyleIdx="1" presStyleCnt="5"/>
      <dgm:spPr/>
    </dgm:pt>
    <dgm:pt modelId="{1D790F3C-E916-41FC-8A33-D3B2A4864493}" type="pres">
      <dgm:prSet presAssocID="{301837E2-E5DA-43C3-AC31-3FA35821CCC5}" presName="vertSpace2b" presStyleCnt="0"/>
      <dgm:spPr/>
    </dgm:pt>
    <dgm:pt modelId="{D88DC7BE-892F-4BE4-938D-C9C0EDD2CE13}" type="pres">
      <dgm:prSet presAssocID="{799A7181-666A-4EFC-A994-45DB509FF05B}" presName="horz2" presStyleCnt="0"/>
      <dgm:spPr/>
    </dgm:pt>
    <dgm:pt modelId="{1FFE59F6-F32B-490A-AC76-ECEBFB90B208}" type="pres">
      <dgm:prSet presAssocID="{799A7181-666A-4EFC-A994-45DB509FF05B}" presName="horzSpace2" presStyleCnt="0"/>
      <dgm:spPr/>
    </dgm:pt>
    <dgm:pt modelId="{FB8168A9-D103-4ADF-B21D-4F4E06E9F1E9}" type="pres">
      <dgm:prSet presAssocID="{799A7181-666A-4EFC-A994-45DB509FF05B}" presName="tx2" presStyleLbl="revTx" presStyleIdx="3" presStyleCnt="6"/>
      <dgm:spPr/>
    </dgm:pt>
    <dgm:pt modelId="{CFB29E3E-929A-4942-AA2F-4F81F116B6F4}" type="pres">
      <dgm:prSet presAssocID="{799A7181-666A-4EFC-A994-45DB509FF05B}" presName="vert2" presStyleCnt="0"/>
      <dgm:spPr/>
    </dgm:pt>
    <dgm:pt modelId="{60DD0315-7D11-4F58-821B-E7BF8E69503A}" type="pres">
      <dgm:prSet presAssocID="{799A7181-666A-4EFC-A994-45DB509FF05B}" presName="thinLine2b" presStyleLbl="callout" presStyleIdx="2" presStyleCnt="5"/>
      <dgm:spPr/>
    </dgm:pt>
    <dgm:pt modelId="{2205BCB2-FAA2-459D-A416-002431F99D85}" type="pres">
      <dgm:prSet presAssocID="{799A7181-666A-4EFC-A994-45DB509FF05B}" presName="vertSpace2b" presStyleCnt="0"/>
      <dgm:spPr/>
    </dgm:pt>
    <dgm:pt modelId="{C3F4BB6B-4518-4B54-AA8D-78C27FEFF4C3}" type="pres">
      <dgm:prSet presAssocID="{4E26A192-A493-4F78-98F2-BDE2AFF0EF65}" presName="horz2" presStyleCnt="0"/>
      <dgm:spPr/>
    </dgm:pt>
    <dgm:pt modelId="{37F1B573-8661-4664-90EE-0789A1E2635F}" type="pres">
      <dgm:prSet presAssocID="{4E26A192-A493-4F78-98F2-BDE2AFF0EF65}" presName="horzSpace2" presStyleCnt="0"/>
      <dgm:spPr/>
    </dgm:pt>
    <dgm:pt modelId="{A1E5BE5C-589C-4B74-9417-5C91C16FBF26}" type="pres">
      <dgm:prSet presAssocID="{4E26A192-A493-4F78-98F2-BDE2AFF0EF65}" presName="tx2" presStyleLbl="revTx" presStyleIdx="4" presStyleCnt="6"/>
      <dgm:spPr/>
    </dgm:pt>
    <dgm:pt modelId="{1F29E35E-F98C-40C6-87F9-2ADE33A569F3}" type="pres">
      <dgm:prSet presAssocID="{4E26A192-A493-4F78-98F2-BDE2AFF0EF65}" presName="vert2" presStyleCnt="0"/>
      <dgm:spPr/>
    </dgm:pt>
    <dgm:pt modelId="{04468E77-8173-4D53-8001-1F84307927F9}" type="pres">
      <dgm:prSet presAssocID="{4E26A192-A493-4F78-98F2-BDE2AFF0EF65}" presName="thinLine2b" presStyleLbl="callout" presStyleIdx="3" presStyleCnt="5"/>
      <dgm:spPr/>
    </dgm:pt>
    <dgm:pt modelId="{DC9D0B7C-D600-4676-9291-C2682F8C4BBB}" type="pres">
      <dgm:prSet presAssocID="{4E26A192-A493-4F78-98F2-BDE2AFF0EF65}" presName="vertSpace2b" presStyleCnt="0"/>
      <dgm:spPr/>
    </dgm:pt>
    <dgm:pt modelId="{46B8DCF4-67ED-490E-81F8-A9CC2580F83D}" type="pres">
      <dgm:prSet presAssocID="{86438882-6C42-4536-BC0D-ABC1FD77D478}" presName="horz2" presStyleCnt="0"/>
      <dgm:spPr/>
    </dgm:pt>
    <dgm:pt modelId="{00F35CDE-0C3D-4038-8DB5-F2A8010D0FE1}" type="pres">
      <dgm:prSet presAssocID="{86438882-6C42-4536-BC0D-ABC1FD77D478}" presName="horzSpace2" presStyleCnt="0"/>
      <dgm:spPr/>
    </dgm:pt>
    <dgm:pt modelId="{4EDE1ECE-F055-4510-A7BC-FA66E8265F40}" type="pres">
      <dgm:prSet presAssocID="{86438882-6C42-4536-BC0D-ABC1FD77D478}" presName="tx2" presStyleLbl="revTx" presStyleIdx="5" presStyleCnt="6"/>
      <dgm:spPr/>
    </dgm:pt>
    <dgm:pt modelId="{1A74C027-3EE9-422A-9DE7-E1D2A7CDFE84}" type="pres">
      <dgm:prSet presAssocID="{86438882-6C42-4536-BC0D-ABC1FD77D478}" presName="vert2" presStyleCnt="0"/>
      <dgm:spPr/>
    </dgm:pt>
    <dgm:pt modelId="{6CE8472B-5FE3-44E7-9638-93DDA26AEC9F}" type="pres">
      <dgm:prSet presAssocID="{86438882-6C42-4536-BC0D-ABC1FD77D478}" presName="thinLine2b" presStyleLbl="callout" presStyleIdx="4" presStyleCnt="5"/>
      <dgm:spPr/>
    </dgm:pt>
    <dgm:pt modelId="{C376E2BC-5DD8-41DA-8E40-B67654C86A3A}" type="pres">
      <dgm:prSet presAssocID="{86438882-6C42-4536-BC0D-ABC1FD77D478}" presName="vertSpace2b" presStyleCnt="0"/>
      <dgm:spPr/>
    </dgm:pt>
  </dgm:ptLst>
  <dgm:cxnLst>
    <dgm:cxn modelId="{F8238115-E7AC-4DE8-BEF3-C345441FCCF9}" type="presOf" srcId="{AE20DE6D-EFFC-472D-B8A1-0C1227F093AF}" destId="{3D854C64-2F8C-4ACE-979C-BEE49BE77704}" srcOrd="0" destOrd="0" presId="urn:microsoft.com/office/officeart/2008/layout/LinedList"/>
    <dgm:cxn modelId="{3CB0E03F-2529-4AF6-B184-76E6515E0BF9}" srcId="{15C7E529-2B2B-44E4-8BBC-A8369EDD181B}" destId="{AE20DE6D-EFFC-472D-B8A1-0C1227F093AF}" srcOrd="0" destOrd="0" parTransId="{1B59A4A9-F164-4BE0-80B2-C2E0241E3875}" sibTransId="{F278689E-1EDF-4902-A098-21D331CEAE84}"/>
    <dgm:cxn modelId="{3815DB47-4146-4EC4-B8BF-E073A6F88CEB}" type="presOf" srcId="{86438882-6C42-4536-BC0D-ABC1FD77D478}" destId="{4EDE1ECE-F055-4510-A7BC-FA66E8265F40}" srcOrd="0" destOrd="0" presId="urn:microsoft.com/office/officeart/2008/layout/LinedList"/>
    <dgm:cxn modelId="{A4EBCB80-0270-4C13-B630-7B3B84BE6A7D}" srcId="{AE20DE6D-EFFC-472D-B8A1-0C1227F093AF}" destId="{86438882-6C42-4536-BC0D-ABC1FD77D478}" srcOrd="4" destOrd="0" parTransId="{4BD1BDC7-C2C2-45EF-8E13-BA278F7D399A}" sibTransId="{E146FFEE-ED68-4EB3-B3CC-E90C44AD3944}"/>
    <dgm:cxn modelId="{F436D5A4-8296-4369-B37F-A5EFFFC32F57}" srcId="{AE20DE6D-EFFC-472D-B8A1-0C1227F093AF}" destId="{799A7181-666A-4EFC-A994-45DB509FF05B}" srcOrd="2" destOrd="0" parTransId="{9C0BE5FA-0812-403B-8BB0-EEDE7A008152}" sibTransId="{1063BC39-0437-49C9-9802-E98249562C93}"/>
    <dgm:cxn modelId="{A2AE1BA7-7D6A-490C-9F54-99050186D759}" srcId="{AE20DE6D-EFFC-472D-B8A1-0C1227F093AF}" destId="{301837E2-E5DA-43C3-AC31-3FA35821CCC5}" srcOrd="1" destOrd="0" parTransId="{C07A4534-DC22-42B2-B9D4-039820B1E1E2}" sibTransId="{0CCF7A5F-1DB5-4DD7-B025-8541631CBFE7}"/>
    <dgm:cxn modelId="{305061AB-160B-4E4F-823A-9B7AEFD23B7E}" type="presOf" srcId="{4E26A192-A493-4F78-98F2-BDE2AFF0EF65}" destId="{A1E5BE5C-589C-4B74-9417-5C91C16FBF26}" srcOrd="0" destOrd="0" presId="urn:microsoft.com/office/officeart/2008/layout/LinedList"/>
    <dgm:cxn modelId="{813ABCB2-3954-482A-B323-456E11C53D1B}" type="presOf" srcId="{301837E2-E5DA-43C3-AC31-3FA35821CCC5}" destId="{1C951B62-DB7B-4307-98D4-BD01DF19A1CE}" srcOrd="0" destOrd="0" presId="urn:microsoft.com/office/officeart/2008/layout/LinedList"/>
    <dgm:cxn modelId="{025616B5-5E79-4E59-9952-4D9FD69FBA2E}" type="presOf" srcId="{15C7E529-2B2B-44E4-8BBC-A8369EDD181B}" destId="{64CCC0AE-5819-4FE6-91B0-06A9D303955E}" srcOrd="0" destOrd="0" presId="urn:microsoft.com/office/officeart/2008/layout/LinedList"/>
    <dgm:cxn modelId="{0C0FBDBF-C2B8-4216-8D4B-150D0356FA3C}" type="presOf" srcId="{799A7181-666A-4EFC-A994-45DB509FF05B}" destId="{FB8168A9-D103-4ADF-B21D-4F4E06E9F1E9}" srcOrd="0" destOrd="0" presId="urn:microsoft.com/office/officeart/2008/layout/LinedList"/>
    <dgm:cxn modelId="{1AF28FC6-046F-473C-B424-46D51987A283}" srcId="{AE20DE6D-EFFC-472D-B8A1-0C1227F093AF}" destId="{6F9CD944-E751-42A1-B27D-A2098A684648}" srcOrd="0" destOrd="0" parTransId="{E57E06B3-A17B-442E-9241-67D96BCEAA08}" sibTransId="{C6BF4290-8D7C-45E2-A0D0-7DA0E8354FCF}"/>
    <dgm:cxn modelId="{F475B1CE-5487-4825-81C4-38918296B10E}" type="presOf" srcId="{6F9CD944-E751-42A1-B27D-A2098A684648}" destId="{2083F85A-782F-42B5-AB61-95DFFD8546AA}" srcOrd="0" destOrd="0" presId="urn:microsoft.com/office/officeart/2008/layout/LinedList"/>
    <dgm:cxn modelId="{A49553DA-D24B-4D57-BEE6-DBC059486B2E}" srcId="{AE20DE6D-EFFC-472D-B8A1-0C1227F093AF}" destId="{4E26A192-A493-4F78-98F2-BDE2AFF0EF65}" srcOrd="3" destOrd="0" parTransId="{CEC35606-939C-4948-8C62-F5E94699FA77}" sibTransId="{64474F6C-5C4D-46EA-B4DE-FFBA07CD2758}"/>
    <dgm:cxn modelId="{0A1610C1-6E3F-4A93-AEBF-071575BCC17C}" type="presParOf" srcId="{64CCC0AE-5819-4FE6-91B0-06A9D303955E}" destId="{58D5AA53-07CD-4C4A-A092-4F3C5F9B2486}" srcOrd="0" destOrd="0" presId="urn:microsoft.com/office/officeart/2008/layout/LinedList"/>
    <dgm:cxn modelId="{55564946-0E86-41B8-9A52-7D3B3BF91029}" type="presParOf" srcId="{64CCC0AE-5819-4FE6-91B0-06A9D303955E}" destId="{B41D0E04-4D02-4377-8128-2A99AFD0DE5C}" srcOrd="1" destOrd="0" presId="urn:microsoft.com/office/officeart/2008/layout/LinedList"/>
    <dgm:cxn modelId="{14DC0AF2-D261-47DD-A57F-3A18296EA868}" type="presParOf" srcId="{B41D0E04-4D02-4377-8128-2A99AFD0DE5C}" destId="{3D854C64-2F8C-4ACE-979C-BEE49BE77704}" srcOrd="0" destOrd="0" presId="urn:microsoft.com/office/officeart/2008/layout/LinedList"/>
    <dgm:cxn modelId="{519017A2-C799-40E3-93CF-CDB582B0EE7B}" type="presParOf" srcId="{B41D0E04-4D02-4377-8128-2A99AFD0DE5C}" destId="{46A2B564-E53A-410F-A46F-06831E900232}" srcOrd="1" destOrd="0" presId="urn:microsoft.com/office/officeart/2008/layout/LinedList"/>
    <dgm:cxn modelId="{596F7394-838F-4FAD-B772-7C434EE2CA29}" type="presParOf" srcId="{46A2B564-E53A-410F-A46F-06831E900232}" destId="{3483E981-BA6F-4825-84DE-DD7196913399}" srcOrd="0" destOrd="0" presId="urn:microsoft.com/office/officeart/2008/layout/LinedList"/>
    <dgm:cxn modelId="{E12811DE-8BE2-4919-99A9-D8E384CB085B}" type="presParOf" srcId="{46A2B564-E53A-410F-A46F-06831E900232}" destId="{1F2EADD0-3106-41C3-95B2-01C739BA1A4F}" srcOrd="1" destOrd="0" presId="urn:microsoft.com/office/officeart/2008/layout/LinedList"/>
    <dgm:cxn modelId="{8DC03E5F-1F4B-4420-93F8-8EEF290F287B}" type="presParOf" srcId="{1F2EADD0-3106-41C3-95B2-01C739BA1A4F}" destId="{16B05443-73F9-4928-95DA-94A69F9FD5DF}" srcOrd="0" destOrd="0" presId="urn:microsoft.com/office/officeart/2008/layout/LinedList"/>
    <dgm:cxn modelId="{74F36E78-CDFA-4304-B43B-8EB006EB9AA6}" type="presParOf" srcId="{1F2EADD0-3106-41C3-95B2-01C739BA1A4F}" destId="{2083F85A-782F-42B5-AB61-95DFFD8546AA}" srcOrd="1" destOrd="0" presId="urn:microsoft.com/office/officeart/2008/layout/LinedList"/>
    <dgm:cxn modelId="{8DDA6D0C-94D3-4EC1-8420-5E127FE571B5}" type="presParOf" srcId="{1F2EADD0-3106-41C3-95B2-01C739BA1A4F}" destId="{CC5C2788-C48C-4260-9327-C72139583B74}" srcOrd="2" destOrd="0" presId="urn:microsoft.com/office/officeart/2008/layout/LinedList"/>
    <dgm:cxn modelId="{6C4854D3-C16F-4D17-9D18-09191AD626B4}" type="presParOf" srcId="{46A2B564-E53A-410F-A46F-06831E900232}" destId="{ABF2B24D-2EC1-4F72-9470-D311A809F4CA}" srcOrd="2" destOrd="0" presId="urn:microsoft.com/office/officeart/2008/layout/LinedList"/>
    <dgm:cxn modelId="{5E7F4B1D-EFDF-4B4A-A1DE-6DEF3D80DD04}" type="presParOf" srcId="{46A2B564-E53A-410F-A46F-06831E900232}" destId="{ABE3540F-1600-447C-85F4-4ADD3B578FC5}" srcOrd="3" destOrd="0" presId="urn:microsoft.com/office/officeart/2008/layout/LinedList"/>
    <dgm:cxn modelId="{EF60D0BD-085F-4154-9A81-07D24A709535}" type="presParOf" srcId="{46A2B564-E53A-410F-A46F-06831E900232}" destId="{21ADDE79-D98D-4B19-8622-1887D0CFF353}" srcOrd="4" destOrd="0" presId="urn:microsoft.com/office/officeart/2008/layout/LinedList"/>
    <dgm:cxn modelId="{AF43FC23-7E39-409F-88E8-A0B0BB77267C}" type="presParOf" srcId="{21ADDE79-D98D-4B19-8622-1887D0CFF353}" destId="{2E0936E2-A260-44F5-818B-0D1489220491}" srcOrd="0" destOrd="0" presId="urn:microsoft.com/office/officeart/2008/layout/LinedList"/>
    <dgm:cxn modelId="{29BB3362-8D57-44A2-968D-AB306EE91AD0}" type="presParOf" srcId="{21ADDE79-D98D-4B19-8622-1887D0CFF353}" destId="{1C951B62-DB7B-4307-98D4-BD01DF19A1CE}" srcOrd="1" destOrd="0" presId="urn:microsoft.com/office/officeart/2008/layout/LinedList"/>
    <dgm:cxn modelId="{A0DDA348-46EA-448D-9ADB-7AC31F09E6BF}" type="presParOf" srcId="{21ADDE79-D98D-4B19-8622-1887D0CFF353}" destId="{CEB7E089-D056-4132-968B-DE9682C556ED}" srcOrd="2" destOrd="0" presId="urn:microsoft.com/office/officeart/2008/layout/LinedList"/>
    <dgm:cxn modelId="{CA562AB5-4701-4313-9F7F-F4E068A5D13A}" type="presParOf" srcId="{46A2B564-E53A-410F-A46F-06831E900232}" destId="{E96C2A30-A89F-42CD-B29B-3A08AB52BDB5}" srcOrd="5" destOrd="0" presId="urn:microsoft.com/office/officeart/2008/layout/LinedList"/>
    <dgm:cxn modelId="{0D297126-C122-475C-BA6C-1CC5474C575E}" type="presParOf" srcId="{46A2B564-E53A-410F-A46F-06831E900232}" destId="{1D790F3C-E916-41FC-8A33-D3B2A4864493}" srcOrd="6" destOrd="0" presId="urn:microsoft.com/office/officeart/2008/layout/LinedList"/>
    <dgm:cxn modelId="{21E7255A-9850-4692-8A0D-610159482FE4}" type="presParOf" srcId="{46A2B564-E53A-410F-A46F-06831E900232}" destId="{D88DC7BE-892F-4BE4-938D-C9C0EDD2CE13}" srcOrd="7" destOrd="0" presId="urn:microsoft.com/office/officeart/2008/layout/LinedList"/>
    <dgm:cxn modelId="{69880BF4-346B-4FB3-90D7-BB55000E8F84}" type="presParOf" srcId="{D88DC7BE-892F-4BE4-938D-C9C0EDD2CE13}" destId="{1FFE59F6-F32B-490A-AC76-ECEBFB90B208}" srcOrd="0" destOrd="0" presId="urn:microsoft.com/office/officeart/2008/layout/LinedList"/>
    <dgm:cxn modelId="{58EC3BDC-3BB8-402E-B3F0-2C6B9FB79AE2}" type="presParOf" srcId="{D88DC7BE-892F-4BE4-938D-C9C0EDD2CE13}" destId="{FB8168A9-D103-4ADF-B21D-4F4E06E9F1E9}" srcOrd="1" destOrd="0" presId="urn:microsoft.com/office/officeart/2008/layout/LinedList"/>
    <dgm:cxn modelId="{5DBFCD76-5F26-4516-B665-5A0A468D530A}" type="presParOf" srcId="{D88DC7BE-892F-4BE4-938D-C9C0EDD2CE13}" destId="{CFB29E3E-929A-4942-AA2F-4F81F116B6F4}" srcOrd="2" destOrd="0" presId="urn:microsoft.com/office/officeart/2008/layout/LinedList"/>
    <dgm:cxn modelId="{D6361601-23F0-4B17-9AC7-87DFBACD89B4}" type="presParOf" srcId="{46A2B564-E53A-410F-A46F-06831E900232}" destId="{60DD0315-7D11-4F58-821B-E7BF8E69503A}" srcOrd="8" destOrd="0" presId="urn:microsoft.com/office/officeart/2008/layout/LinedList"/>
    <dgm:cxn modelId="{E1C598F8-4857-41D3-B330-190A54E256D9}" type="presParOf" srcId="{46A2B564-E53A-410F-A46F-06831E900232}" destId="{2205BCB2-FAA2-459D-A416-002431F99D85}" srcOrd="9" destOrd="0" presId="urn:microsoft.com/office/officeart/2008/layout/LinedList"/>
    <dgm:cxn modelId="{51CECDC6-911E-4A19-B895-E595C2C712DA}" type="presParOf" srcId="{46A2B564-E53A-410F-A46F-06831E900232}" destId="{C3F4BB6B-4518-4B54-AA8D-78C27FEFF4C3}" srcOrd="10" destOrd="0" presId="urn:microsoft.com/office/officeart/2008/layout/LinedList"/>
    <dgm:cxn modelId="{398180AF-2843-4515-89E9-183575E20C6C}" type="presParOf" srcId="{C3F4BB6B-4518-4B54-AA8D-78C27FEFF4C3}" destId="{37F1B573-8661-4664-90EE-0789A1E2635F}" srcOrd="0" destOrd="0" presId="urn:microsoft.com/office/officeart/2008/layout/LinedList"/>
    <dgm:cxn modelId="{BBCEC879-F9B0-4318-902C-3834173F6790}" type="presParOf" srcId="{C3F4BB6B-4518-4B54-AA8D-78C27FEFF4C3}" destId="{A1E5BE5C-589C-4B74-9417-5C91C16FBF26}" srcOrd="1" destOrd="0" presId="urn:microsoft.com/office/officeart/2008/layout/LinedList"/>
    <dgm:cxn modelId="{E8CDE9F1-2C45-4DBC-87FA-A49BF2ED805A}" type="presParOf" srcId="{C3F4BB6B-4518-4B54-AA8D-78C27FEFF4C3}" destId="{1F29E35E-F98C-40C6-87F9-2ADE33A569F3}" srcOrd="2" destOrd="0" presId="urn:microsoft.com/office/officeart/2008/layout/LinedList"/>
    <dgm:cxn modelId="{16629578-5CFB-4CA6-A9C9-E9086BA253E5}" type="presParOf" srcId="{46A2B564-E53A-410F-A46F-06831E900232}" destId="{04468E77-8173-4D53-8001-1F84307927F9}" srcOrd="11" destOrd="0" presId="urn:microsoft.com/office/officeart/2008/layout/LinedList"/>
    <dgm:cxn modelId="{9ECAFC09-32A0-41DD-BE6D-6E36A39BA23E}" type="presParOf" srcId="{46A2B564-E53A-410F-A46F-06831E900232}" destId="{DC9D0B7C-D600-4676-9291-C2682F8C4BBB}" srcOrd="12" destOrd="0" presId="urn:microsoft.com/office/officeart/2008/layout/LinedList"/>
    <dgm:cxn modelId="{E26A460A-7CB6-43C3-B126-B38B171F103F}" type="presParOf" srcId="{46A2B564-E53A-410F-A46F-06831E900232}" destId="{46B8DCF4-67ED-490E-81F8-A9CC2580F83D}" srcOrd="13" destOrd="0" presId="urn:microsoft.com/office/officeart/2008/layout/LinedList"/>
    <dgm:cxn modelId="{7436744A-E51E-46CB-A2C5-90D11E6BC019}" type="presParOf" srcId="{46B8DCF4-67ED-490E-81F8-A9CC2580F83D}" destId="{00F35CDE-0C3D-4038-8DB5-F2A8010D0FE1}" srcOrd="0" destOrd="0" presId="urn:microsoft.com/office/officeart/2008/layout/LinedList"/>
    <dgm:cxn modelId="{E9AA0750-80CC-4D06-9636-8E080AAAFD58}" type="presParOf" srcId="{46B8DCF4-67ED-490E-81F8-A9CC2580F83D}" destId="{4EDE1ECE-F055-4510-A7BC-FA66E8265F40}" srcOrd="1" destOrd="0" presId="urn:microsoft.com/office/officeart/2008/layout/LinedList"/>
    <dgm:cxn modelId="{66B991B7-6D43-4670-9ECB-A9AA98E0FD3A}" type="presParOf" srcId="{46B8DCF4-67ED-490E-81F8-A9CC2580F83D}" destId="{1A74C027-3EE9-422A-9DE7-E1D2A7CDFE84}" srcOrd="2" destOrd="0" presId="urn:microsoft.com/office/officeart/2008/layout/LinedList"/>
    <dgm:cxn modelId="{20BDA943-3B23-4539-B4A6-AAA100CA7B53}" type="presParOf" srcId="{46A2B564-E53A-410F-A46F-06831E900232}" destId="{6CE8472B-5FE3-44E7-9638-93DDA26AEC9F}" srcOrd="14" destOrd="0" presId="urn:microsoft.com/office/officeart/2008/layout/LinedList"/>
    <dgm:cxn modelId="{EAFB8C67-7225-4527-B651-F2D952F4C29D}" type="presParOf" srcId="{46A2B564-E53A-410F-A46F-06831E900232}" destId="{C376E2BC-5DD8-41DA-8E40-B67654C86A3A}" srcOrd="15"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C7E529-2B2B-44E4-8BBC-A8369EDD181B}"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AE20DE6D-EFFC-472D-B8A1-0C1227F093AF}">
      <dgm:prSet/>
      <dgm:spPr/>
      <dgm:t>
        <a:bodyPr anchor="ctr"/>
        <a:lstStyle/>
        <a:p>
          <a:pPr algn="just">
            <a:spcBef>
              <a:spcPct val="0"/>
            </a:spcBef>
            <a:spcAft>
              <a:spcPct val="35000"/>
            </a:spcAft>
          </a:pPr>
          <a:endParaRPr lang="en-US" sz="2400" dirty="0"/>
        </a:p>
      </dgm:t>
    </dgm:pt>
    <dgm:pt modelId="{1B59A4A9-F164-4BE0-80B2-C2E0241E3875}" type="parTrans" cxnId="{3CB0E03F-2529-4AF6-B184-76E6515E0BF9}">
      <dgm:prSet/>
      <dgm:spPr/>
      <dgm:t>
        <a:bodyPr/>
        <a:lstStyle/>
        <a:p>
          <a:endParaRPr lang="en-US" sz="4000"/>
        </a:p>
      </dgm:t>
    </dgm:pt>
    <dgm:pt modelId="{F278689E-1EDF-4902-A098-21D331CEAE84}" type="sibTrans" cxnId="{3CB0E03F-2529-4AF6-B184-76E6515E0BF9}">
      <dgm:prSet/>
      <dgm:spPr/>
      <dgm:t>
        <a:bodyPr/>
        <a:lstStyle/>
        <a:p>
          <a:endParaRPr lang="en-US"/>
        </a:p>
      </dgm:t>
    </dgm:pt>
    <dgm:pt modelId="{6F9CD944-E751-42A1-B27D-A2098A684648}">
      <dgm:prSet custT="1"/>
      <dgm:spPr/>
      <dgm:t>
        <a:bodyPr/>
        <a:lstStyle/>
        <a:p>
          <a:pPr algn="just">
            <a:spcBef>
              <a:spcPts val="1200"/>
            </a:spcBef>
            <a:spcAft>
              <a:spcPts val="1200"/>
            </a:spcAft>
          </a:pPr>
          <a:r>
            <a:rPr lang="fr-CA" sz="1800" dirty="0">
              <a:effectLst/>
              <a:latin typeface="+mj-lt"/>
              <a:ea typeface="Calibri" panose="020F0502020204030204" pitchFamily="34" charset="0"/>
              <a:cs typeface="Calibri" panose="020F0502020204030204" pitchFamily="34" charset="0"/>
            </a:rPr>
            <a:t>L’occupation actuelle du bâtiment et, le cas échéant, les mesures prévues pour relocaliser les locataires s’il en est ou la date depuis laquelle il est vacant; 7° Une copie des avis informant les locataires d’une demande de démolition et la preuve de livraison (à fournir suivant l’avis public);</a:t>
          </a:r>
          <a:endParaRPr lang="en-US" sz="1800" dirty="0">
            <a:latin typeface="+mj-lt"/>
            <a:cs typeface="Calibri" panose="020F0502020204030204" pitchFamily="34" charset="0"/>
          </a:endParaRPr>
        </a:p>
      </dgm:t>
    </dgm:pt>
    <dgm:pt modelId="{E57E06B3-A17B-442E-9241-67D96BCEAA08}" type="parTrans" cxnId="{1AF28FC6-046F-473C-B424-46D51987A283}">
      <dgm:prSet/>
      <dgm:spPr/>
      <dgm:t>
        <a:bodyPr/>
        <a:lstStyle/>
        <a:p>
          <a:endParaRPr lang="en-US" sz="4000"/>
        </a:p>
      </dgm:t>
    </dgm:pt>
    <dgm:pt modelId="{C6BF4290-8D7C-45E2-A0D0-7DA0E8354FCF}" type="sibTrans" cxnId="{1AF28FC6-046F-473C-B424-46D51987A283}">
      <dgm:prSet/>
      <dgm:spPr/>
      <dgm:t>
        <a:bodyPr/>
        <a:lstStyle/>
        <a:p>
          <a:endParaRPr lang="en-US"/>
        </a:p>
      </dgm:t>
    </dgm:pt>
    <dgm:pt modelId="{C3856EE7-54D5-4088-B77E-6F72494C63F7}">
      <dgm:prSet custT="1"/>
      <dgm:spPr/>
      <dgm:t>
        <a:bodyPr/>
        <a:lstStyle/>
        <a:p>
          <a:pPr algn="just">
            <a:spcBef>
              <a:spcPts val="1200"/>
            </a:spcBef>
            <a:spcAft>
              <a:spcPts val="1200"/>
            </a:spcAft>
          </a:pPr>
          <a:r>
            <a:rPr lang="fr-CA" sz="1800" dirty="0">
              <a:effectLst/>
              <a:latin typeface="+mj-lt"/>
              <a:ea typeface="Calibri" panose="020F0502020204030204" pitchFamily="34" charset="0"/>
              <a:cs typeface="Calibri" panose="020F0502020204030204" pitchFamily="34" charset="0"/>
            </a:rPr>
            <a:t>Un programme de réutilisation du sol dégagé constitué de plans et documents montrant le nouvel aménagement du terrain et/ou la nouvelle construction projetée afin de remplacer le bâtiment à démolir;</a:t>
          </a:r>
        </a:p>
      </dgm:t>
    </dgm:pt>
    <dgm:pt modelId="{0C56B4A1-7AA5-4BD8-A64F-08C2CAC1E2B9}" type="parTrans" cxnId="{69F001B8-EFE4-4C2B-93C6-A4970B3D9171}">
      <dgm:prSet/>
      <dgm:spPr/>
      <dgm:t>
        <a:bodyPr/>
        <a:lstStyle/>
        <a:p>
          <a:endParaRPr lang="fr-CA" sz="4000"/>
        </a:p>
      </dgm:t>
    </dgm:pt>
    <dgm:pt modelId="{3541AE1E-D182-40EA-B1BE-FF6C41B1FCF9}" type="sibTrans" cxnId="{69F001B8-EFE4-4C2B-93C6-A4970B3D9171}">
      <dgm:prSet/>
      <dgm:spPr/>
      <dgm:t>
        <a:bodyPr/>
        <a:lstStyle/>
        <a:p>
          <a:endParaRPr lang="fr-CA"/>
        </a:p>
      </dgm:t>
    </dgm:pt>
    <dgm:pt modelId="{9BB91E76-2113-4E47-AC44-C363DA8C4C25}">
      <dgm:prSet custT="1"/>
      <dgm:spPr/>
      <dgm:t>
        <a:bodyPr/>
        <a:lstStyle/>
        <a:p>
          <a:pPr algn="just">
            <a:spcBef>
              <a:spcPts val="1200"/>
            </a:spcBef>
            <a:spcAft>
              <a:spcPts val="1200"/>
            </a:spcAft>
          </a:pPr>
          <a:r>
            <a:rPr lang="fr-CA" sz="1800" dirty="0">
              <a:effectLst/>
              <a:latin typeface="+mj-lt"/>
              <a:ea typeface="Calibri" panose="020F0502020204030204" pitchFamily="34" charset="0"/>
              <a:cs typeface="Calibri" panose="020F0502020204030204" pitchFamily="34" charset="0"/>
            </a:rPr>
            <a:t>L’échéancier des travaux de démolition et de reconstruction; </a:t>
          </a:r>
        </a:p>
      </dgm:t>
    </dgm:pt>
    <dgm:pt modelId="{287AF997-57B8-402F-AF6F-8650EC922903}" type="parTrans" cxnId="{20161965-B847-4F69-83BD-651FDAE7C83A}">
      <dgm:prSet/>
      <dgm:spPr/>
      <dgm:t>
        <a:bodyPr/>
        <a:lstStyle/>
        <a:p>
          <a:endParaRPr lang="fr-CA" sz="4000"/>
        </a:p>
      </dgm:t>
    </dgm:pt>
    <dgm:pt modelId="{A872917D-FB3D-4A1C-AEE1-060D9F843742}" type="sibTrans" cxnId="{20161965-B847-4F69-83BD-651FDAE7C83A}">
      <dgm:prSet/>
      <dgm:spPr/>
      <dgm:t>
        <a:bodyPr/>
        <a:lstStyle/>
        <a:p>
          <a:endParaRPr lang="fr-CA"/>
        </a:p>
      </dgm:t>
    </dgm:pt>
    <dgm:pt modelId="{B6BCF60A-B382-43CB-BDB3-5E41658F2AD8}">
      <dgm:prSet custT="1"/>
      <dgm:spPr/>
      <dgm:t>
        <a:bodyPr/>
        <a:lstStyle/>
        <a:p>
          <a:pPr algn="just">
            <a:spcBef>
              <a:spcPts val="1200"/>
            </a:spcBef>
            <a:spcAft>
              <a:spcPts val="1200"/>
            </a:spcAft>
          </a:pPr>
          <a:r>
            <a:rPr lang="fr-CA" sz="1800" dirty="0">
              <a:effectLst/>
              <a:latin typeface="+mj-lt"/>
              <a:ea typeface="Calibri" panose="020F0502020204030204" pitchFamily="34" charset="0"/>
              <a:cs typeface="Calibri" panose="020F0502020204030204" pitchFamily="34" charset="0"/>
            </a:rPr>
            <a:t>Dans le cas d’un bâtiment cité et/ou faisant partie de l’inventaire du patrimoine bâti en vigueur de la MRC, un rapport préparé par un professionnel en patrimoine, indiquant les coûts de restauration et de construction à encourir pour lui redonner sa pleine valeur et démontrant que la construction est dans un tel état qu'elle ne peut être raisonnablement rénovée;</a:t>
          </a:r>
        </a:p>
      </dgm:t>
    </dgm:pt>
    <dgm:pt modelId="{4D91D75A-479C-4188-B5A2-15045A4251C2}" type="parTrans" cxnId="{3E5B2C5E-2890-47ED-B3F9-551E26F41C63}">
      <dgm:prSet/>
      <dgm:spPr/>
      <dgm:t>
        <a:bodyPr/>
        <a:lstStyle/>
        <a:p>
          <a:endParaRPr lang="fr-CA" sz="4000"/>
        </a:p>
      </dgm:t>
    </dgm:pt>
    <dgm:pt modelId="{E0EC677D-3F86-4FBD-B3A8-76CA26C48C51}" type="sibTrans" cxnId="{3E5B2C5E-2890-47ED-B3F9-551E26F41C63}">
      <dgm:prSet/>
      <dgm:spPr/>
      <dgm:t>
        <a:bodyPr/>
        <a:lstStyle/>
        <a:p>
          <a:endParaRPr lang="fr-CA"/>
        </a:p>
      </dgm:t>
    </dgm:pt>
    <dgm:pt modelId="{234E3627-067B-4A9D-8EB4-90256FA1229B}" type="pres">
      <dgm:prSet presAssocID="{15C7E529-2B2B-44E4-8BBC-A8369EDD181B}" presName="diagram" presStyleCnt="0">
        <dgm:presLayoutVars>
          <dgm:dir/>
          <dgm:resizeHandles val="exact"/>
        </dgm:presLayoutVars>
      </dgm:prSet>
      <dgm:spPr/>
    </dgm:pt>
    <dgm:pt modelId="{2F8621DA-E1F7-4D1A-89AF-5C18E9CB5575}" type="pres">
      <dgm:prSet presAssocID="{AE20DE6D-EFFC-472D-B8A1-0C1227F093AF}" presName="node" presStyleLbl="node1" presStyleIdx="0" presStyleCnt="1" custScaleY="107675">
        <dgm:presLayoutVars>
          <dgm:bulletEnabled val="1"/>
        </dgm:presLayoutVars>
      </dgm:prSet>
      <dgm:spPr/>
    </dgm:pt>
  </dgm:ptLst>
  <dgm:cxnLst>
    <dgm:cxn modelId="{8A965719-AA97-4F90-ABE5-7D738456495A}" type="presOf" srcId="{15C7E529-2B2B-44E4-8BBC-A8369EDD181B}" destId="{234E3627-067B-4A9D-8EB4-90256FA1229B}" srcOrd="0" destOrd="0" presId="urn:microsoft.com/office/officeart/2005/8/layout/default"/>
    <dgm:cxn modelId="{B23B1A3C-A9F8-468A-BC58-2F164A93CAC6}" type="presOf" srcId="{AE20DE6D-EFFC-472D-B8A1-0C1227F093AF}" destId="{2F8621DA-E1F7-4D1A-89AF-5C18E9CB5575}" srcOrd="0" destOrd="0" presId="urn:microsoft.com/office/officeart/2005/8/layout/default"/>
    <dgm:cxn modelId="{3CB0E03F-2529-4AF6-B184-76E6515E0BF9}" srcId="{15C7E529-2B2B-44E4-8BBC-A8369EDD181B}" destId="{AE20DE6D-EFFC-472D-B8A1-0C1227F093AF}" srcOrd="0" destOrd="0" parTransId="{1B59A4A9-F164-4BE0-80B2-C2E0241E3875}" sibTransId="{F278689E-1EDF-4902-A098-21D331CEAE84}"/>
    <dgm:cxn modelId="{3E5B2C5E-2890-47ED-B3F9-551E26F41C63}" srcId="{AE20DE6D-EFFC-472D-B8A1-0C1227F093AF}" destId="{B6BCF60A-B382-43CB-BDB3-5E41658F2AD8}" srcOrd="3" destOrd="0" parTransId="{4D91D75A-479C-4188-B5A2-15045A4251C2}" sibTransId="{E0EC677D-3F86-4FBD-B3A8-76CA26C48C51}"/>
    <dgm:cxn modelId="{A03D625E-1126-4C04-9B11-170B68FEBFCF}" type="presOf" srcId="{B6BCF60A-B382-43CB-BDB3-5E41658F2AD8}" destId="{2F8621DA-E1F7-4D1A-89AF-5C18E9CB5575}" srcOrd="0" destOrd="4" presId="urn:microsoft.com/office/officeart/2005/8/layout/default"/>
    <dgm:cxn modelId="{20161965-B847-4F69-83BD-651FDAE7C83A}" srcId="{AE20DE6D-EFFC-472D-B8A1-0C1227F093AF}" destId="{9BB91E76-2113-4E47-AC44-C363DA8C4C25}" srcOrd="2" destOrd="0" parTransId="{287AF997-57B8-402F-AF6F-8650EC922903}" sibTransId="{A872917D-FB3D-4A1C-AEE1-060D9F843742}"/>
    <dgm:cxn modelId="{15393F56-219A-4CB6-8E46-C38ED1B44DBD}" type="presOf" srcId="{C3856EE7-54D5-4088-B77E-6F72494C63F7}" destId="{2F8621DA-E1F7-4D1A-89AF-5C18E9CB5575}" srcOrd="0" destOrd="2" presId="urn:microsoft.com/office/officeart/2005/8/layout/default"/>
    <dgm:cxn modelId="{32ED3B7E-85A2-4049-9A08-D3027B281F39}" type="presOf" srcId="{6F9CD944-E751-42A1-B27D-A2098A684648}" destId="{2F8621DA-E1F7-4D1A-89AF-5C18E9CB5575}" srcOrd="0" destOrd="1" presId="urn:microsoft.com/office/officeart/2005/8/layout/default"/>
    <dgm:cxn modelId="{3E9DE98C-8BF4-43BA-910D-2A8603B04F7E}" type="presOf" srcId="{9BB91E76-2113-4E47-AC44-C363DA8C4C25}" destId="{2F8621DA-E1F7-4D1A-89AF-5C18E9CB5575}" srcOrd="0" destOrd="3" presId="urn:microsoft.com/office/officeart/2005/8/layout/default"/>
    <dgm:cxn modelId="{69F001B8-EFE4-4C2B-93C6-A4970B3D9171}" srcId="{AE20DE6D-EFFC-472D-B8A1-0C1227F093AF}" destId="{C3856EE7-54D5-4088-B77E-6F72494C63F7}" srcOrd="1" destOrd="0" parTransId="{0C56B4A1-7AA5-4BD8-A64F-08C2CAC1E2B9}" sibTransId="{3541AE1E-D182-40EA-B1BE-FF6C41B1FCF9}"/>
    <dgm:cxn modelId="{1AF28FC6-046F-473C-B424-46D51987A283}" srcId="{AE20DE6D-EFFC-472D-B8A1-0C1227F093AF}" destId="{6F9CD944-E751-42A1-B27D-A2098A684648}" srcOrd="0" destOrd="0" parTransId="{E57E06B3-A17B-442E-9241-67D96BCEAA08}" sibTransId="{C6BF4290-8D7C-45E2-A0D0-7DA0E8354FCF}"/>
    <dgm:cxn modelId="{B66982D4-9E06-43E7-A43B-C76B2A9931A8}" type="presParOf" srcId="{234E3627-067B-4A9D-8EB4-90256FA1229B}" destId="{2F8621DA-E1F7-4D1A-89AF-5C18E9CB5575}"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C7E529-2B2B-44E4-8BBC-A8369EDD181B}"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AE20DE6D-EFFC-472D-B8A1-0C1227F093AF}">
      <dgm:prSet/>
      <dgm:spPr/>
      <dgm:t>
        <a:bodyPr anchor="ctr"/>
        <a:lstStyle/>
        <a:p>
          <a:pPr algn="l">
            <a:spcBef>
              <a:spcPct val="0"/>
            </a:spcBef>
            <a:spcAft>
              <a:spcPct val="35000"/>
            </a:spcAft>
          </a:pPr>
          <a:endParaRPr lang="en-US" sz="2800" dirty="0"/>
        </a:p>
      </dgm:t>
    </dgm:pt>
    <dgm:pt modelId="{1B59A4A9-F164-4BE0-80B2-C2E0241E3875}" type="parTrans" cxnId="{3CB0E03F-2529-4AF6-B184-76E6515E0BF9}">
      <dgm:prSet/>
      <dgm:spPr/>
      <dgm:t>
        <a:bodyPr/>
        <a:lstStyle/>
        <a:p>
          <a:endParaRPr lang="en-US" sz="4000"/>
        </a:p>
      </dgm:t>
    </dgm:pt>
    <dgm:pt modelId="{F278689E-1EDF-4902-A098-21D331CEAE84}" type="sibTrans" cxnId="{3CB0E03F-2529-4AF6-B184-76E6515E0BF9}">
      <dgm:prSet/>
      <dgm:spPr/>
      <dgm:t>
        <a:bodyPr/>
        <a:lstStyle/>
        <a:p>
          <a:endParaRPr lang="en-US"/>
        </a:p>
      </dgm:t>
    </dgm:pt>
    <dgm:pt modelId="{EA518957-13E8-404C-B1A8-CCAB7AA99CFE}">
      <dgm:prSet custT="1"/>
      <dgm:spPr/>
      <dgm:t>
        <a:bodyPr/>
        <a:lstStyle/>
        <a:p>
          <a:pPr algn="just">
            <a:spcBef>
              <a:spcPts val="1200"/>
            </a:spcBef>
            <a:spcAft>
              <a:spcPts val="1200"/>
            </a:spcAft>
          </a:pPr>
          <a:r>
            <a:rPr lang="fr-CA" sz="1800" b="0" dirty="0">
              <a:latin typeface="+mj-lt"/>
              <a:cs typeface="Calibri" panose="020F0502020204030204" pitchFamily="34" charset="0"/>
            </a:rPr>
            <a:t>Les motifs qui justifient la demande d’autorisation de démolition;</a:t>
          </a:r>
          <a:endParaRPr lang="en-US" sz="1800" b="0" dirty="0">
            <a:latin typeface="+mj-lt"/>
            <a:cs typeface="Calibri" panose="020F0502020204030204" pitchFamily="34" charset="0"/>
          </a:endParaRPr>
        </a:p>
      </dgm:t>
    </dgm:pt>
    <dgm:pt modelId="{2053D783-9E8F-46A4-8545-30E925C9F988}" type="parTrans" cxnId="{FE982A23-BA86-4C55-8816-8233A0631BD5}">
      <dgm:prSet/>
      <dgm:spPr/>
      <dgm:t>
        <a:bodyPr/>
        <a:lstStyle/>
        <a:p>
          <a:endParaRPr lang="fr-CA"/>
        </a:p>
      </dgm:t>
    </dgm:pt>
    <dgm:pt modelId="{BEB68409-1623-409E-B182-5D315C14D4A5}" type="sibTrans" cxnId="{FE982A23-BA86-4C55-8816-8233A0631BD5}">
      <dgm:prSet/>
      <dgm:spPr/>
      <dgm:t>
        <a:bodyPr/>
        <a:lstStyle/>
        <a:p>
          <a:endParaRPr lang="fr-CA"/>
        </a:p>
      </dgm:t>
    </dgm:pt>
    <dgm:pt modelId="{7864A458-1CC1-4492-943B-E48E1D11B917}">
      <dgm:prSet custT="1"/>
      <dgm:spPr/>
      <dgm:t>
        <a:bodyPr/>
        <a:lstStyle/>
        <a:p>
          <a:pPr algn="just">
            <a:spcBef>
              <a:spcPts val="1200"/>
            </a:spcBef>
            <a:spcAft>
              <a:spcPts val="1200"/>
            </a:spcAft>
          </a:pPr>
          <a:r>
            <a:rPr lang="fr-CA" sz="1800" b="0" dirty="0">
              <a:latin typeface="+mj-lt"/>
              <a:cs typeface="Calibri" panose="020F0502020204030204" pitchFamily="34" charset="0"/>
            </a:rPr>
            <a:t>Des photographies à jour de l’intérieur et de l’extérieur du bâtiment à démolir;</a:t>
          </a:r>
          <a:endParaRPr lang="en-US" sz="1800" b="0" dirty="0">
            <a:latin typeface="+mj-lt"/>
            <a:cs typeface="Calibri" panose="020F0502020204030204" pitchFamily="34" charset="0"/>
          </a:endParaRPr>
        </a:p>
      </dgm:t>
    </dgm:pt>
    <dgm:pt modelId="{FFB56FF4-2D6F-45AF-8BFB-0733ED0BC053}" type="parTrans" cxnId="{41C4222B-6B9F-4532-B49D-9C62A9BA324E}">
      <dgm:prSet/>
      <dgm:spPr/>
      <dgm:t>
        <a:bodyPr/>
        <a:lstStyle/>
        <a:p>
          <a:endParaRPr lang="fr-CA"/>
        </a:p>
      </dgm:t>
    </dgm:pt>
    <dgm:pt modelId="{F15B2E3C-F408-486F-8788-80FDACE76CC8}" type="sibTrans" cxnId="{41C4222B-6B9F-4532-B49D-9C62A9BA324E}">
      <dgm:prSet/>
      <dgm:spPr/>
      <dgm:t>
        <a:bodyPr/>
        <a:lstStyle/>
        <a:p>
          <a:endParaRPr lang="fr-CA"/>
        </a:p>
      </dgm:t>
    </dgm:pt>
    <dgm:pt modelId="{8B9CAFF9-85D5-4634-AD85-3A363DF93717}">
      <dgm:prSet custT="1"/>
      <dgm:spPr/>
      <dgm:t>
        <a:bodyPr/>
        <a:lstStyle/>
        <a:p>
          <a:pPr algn="just">
            <a:spcBef>
              <a:spcPts val="1200"/>
            </a:spcBef>
            <a:spcAft>
              <a:spcPts val="1200"/>
            </a:spcAft>
          </a:pPr>
          <a:r>
            <a:rPr lang="fr-CA" sz="1800" b="0" dirty="0">
              <a:latin typeface="+mj-lt"/>
              <a:cs typeface="Calibri" panose="020F0502020204030204" pitchFamily="34" charset="0"/>
            </a:rPr>
            <a:t>Des photos en couleurs des bâtiments voisins;</a:t>
          </a:r>
          <a:endParaRPr lang="en-US" sz="1800" b="0" dirty="0">
            <a:latin typeface="+mj-lt"/>
            <a:cs typeface="Calibri" panose="020F0502020204030204" pitchFamily="34" charset="0"/>
          </a:endParaRPr>
        </a:p>
      </dgm:t>
    </dgm:pt>
    <dgm:pt modelId="{352F8903-5F06-4B9F-98E2-1CA0D9F6D991}" type="parTrans" cxnId="{4D27F922-F271-4F6B-9DA6-33BA7B0ABFF3}">
      <dgm:prSet/>
      <dgm:spPr/>
      <dgm:t>
        <a:bodyPr/>
        <a:lstStyle/>
        <a:p>
          <a:endParaRPr lang="fr-CA"/>
        </a:p>
      </dgm:t>
    </dgm:pt>
    <dgm:pt modelId="{9EB3979B-3586-4535-86B9-F81FA4F1FEEC}" type="sibTrans" cxnId="{4D27F922-F271-4F6B-9DA6-33BA7B0ABFF3}">
      <dgm:prSet/>
      <dgm:spPr/>
      <dgm:t>
        <a:bodyPr/>
        <a:lstStyle/>
        <a:p>
          <a:endParaRPr lang="fr-CA"/>
        </a:p>
      </dgm:t>
    </dgm:pt>
    <dgm:pt modelId="{F5BB2646-0049-48F7-9409-EE5D6785F9D6}">
      <dgm:prSet custT="1"/>
      <dgm:spPr/>
      <dgm:t>
        <a:bodyPr/>
        <a:lstStyle/>
        <a:p>
          <a:pPr algn="just">
            <a:spcBef>
              <a:spcPts val="1200"/>
            </a:spcBef>
            <a:spcAft>
              <a:spcPts val="1200"/>
            </a:spcAft>
          </a:pPr>
          <a:r>
            <a:rPr lang="fr-CA" sz="1800" b="0" dirty="0">
              <a:latin typeface="+mj-lt"/>
              <a:cs typeface="Calibri" panose="020F0502020204030204" pitchFamily="34" charset="0"/>
            </a:rPr>
            <a:t>Une copie du plus récent certificat de localisation du terrain visé;</a:t>
          </a:r>
          <a:endParaRPr lang="en-US" sz="1800" b="0" dirty="0">
            <a:latin typeface="+mj-lt"/>
            <a:cs typeface="Calibri" panose="020F0502020204030204" pitchFamily="34" charset="0"/>
          </a:endParaRPr>
        </a:p>
      </dgm:t>
    </dgm:pt>
    <dgm:pt modelId="{0402392C-354D-48A7-B272-831FBE7A4123}" type="parTrans" cxnId="{B118F16C-91FC-43DF-AC11-0C49B4F3FE49}">
      <dgm:prSet/>
      <dgm:spPr/>
      <dgm:t>
        <a:bodyPr/>
        <a:lstStyle/>
        <a:p>
          <a:endParaRPr lang="fr-CA"/>
        </a:p>
      </dgm:t>
    </dgm:pt>
    <dgm:pt modelId="{C37BF68E-9B24-47EA-AEBD-000C90F7DC56}" type="sibTrans" cxnId="{B118F16C-91FC-43DF-AC11-0C49B4F3FE49}">
      <dgm:prSet/>
      <dgm:spPr/>
      <dgm:t>
        <a:bodyPr/>
        <a:lstStyle/>
        <a:p>
          <a:endParaRPr lang="fr-CA"/>
        </a:p>
      </dgm:t>
    </dgm:pt>
    <dgm:pt modelId="{6F9CD944-E751-42A1-B27D-A2098A684648}">
      <dgm:prSet custT="1"/>
      <dgm:spPr/>
      <dgm:t>
        <a:bodyPr/>
        <a:lstStyle/>
        <a:p>
          <a:pPr algn="just">
            <a:spcBef>
              <a:spcPts val="1200"/>
            </a:spcBef>
            <a:spcAft>
              <a:spcPts val="1200"/>
            </a:spcAft>
          </a:pPr>
          <a:r>
            <a:rPr lang="fr-CA" sz="1800" dirty="0">
              <a:effectLst/>
              <a:latin typeface="+mj-lt"/>
              <a:ea typeface="Calibri" panose="020F0502020204030204" pitchFamily="34" charset="0"/>
              <a:cs typeface="Calibri" panose="020F0502020204030204" pitchFamily="34" charset="0"/>
            </a:rPr>
            <a:t>Selon la nature de la demande, le fonctionnaire désigné peut demander au requérant de fournir des renseignements et documents additionnels à ceux exigés au présent règlement s’ils sont essentiels pour vérifier la conformité de la demande aux dispositions applicables de la réglementation d’urbanisme.</a:t>
          </a:r>
          <a:endParaRPr lang="en-US" sz="1800" dirty="0">
            <a:latin typeface="+mj-lt"/>
            <a:cs typeface="Calibri" panose="020F0502020204030204" pitchFamily="34" charset="0"/>
          </a:endParaRPr>
        </a:p>
      </dgm:t>
    </dgm:pt>
    <dgm:pt modelId="{C6BF4290-8D7C-45E2-A0D0-7DA0E8354FCF}" type="sibTrans" cxnId="{1AF28FC6-046F-473C-B424-46D51987A283}">
      <dgm:prSet/>
      <dgm:spPr/>
      <dgm:t>
        <a:bodyPr/>
        <a:lstStyle/>
        <a:p>
          <a:endParaRPr lang="en-US"/>
        </a:p>
      </dgm:t>
    </dgm:pt>
    <dgm:pt modelId="{E57E06B3-A17B-442E-9241-67D96BCEAA08}" type="parTrans" cxnId="{1AF28FC6-046F-473C-B424-46D51987A283}">
      <dgm:prSet/>
      <dgm:spPr/>
      <dgm:t>
        <a:bodyPr/>
        <a:lstStyle/>
        <a:p>
          <a:endParaRPr lang="en-US" sz="4000"/>
        </a:p>
      </dgm:t>
    </dgm:pt>
    <dgm:pt modelId="{46307447-EDD7-468B-A5D6-FAADA53B118C}" type="pres">
      <dgm:prSet presAssocID="{15C7E529-2B2B-44E4-8BBC-A8369EDD181B}" presName="diagram" presStyleCnt="0">
        <dgm:presLayoutVars>
          <dgm:dir/>
          <dgm:resizeHandles val="exact"/>
        </dgm:presLayoutVars>
      </dgm:prSet>
      <dgm:spPr/>
    </dgm:pt>
    <dgm:pt modelId="{583B19D1-87CF-4C5C-B8F5-7F6EEE91820B}" type="pres">
      <dgm:prSet presAssocID="{AE20DE6D-EFFC-472D-B8A1-0C1227F093AF}" presName="node" presStyleLbl="node1" presStyleIdx="0" presStyleCnt="1" custScaleY="109712">
        <dgm:presLayoutVars>
          <dgm:bulletEnabled val="1"/>
        </dgm:presLayoutVars>
      </dgm:prSet>
      <dgm:spPr/>
    </dgm:pt>
  </dgm:ptLst>
  <dgm:cxnLst>
    <dgm:cxn modelId="{4D27F922-F271-4F6B-9DA6-33BA7B0ABFF3}" srcId="{AE20DE6D-EFFC-472D-B8A1-0C1227F093AF}" destId="{8B9CAFF9-85D5-4634-AD85-3A363DF93717}" srcOrd="3" destOrd="0" parTransId="{352F8903-5F06-4B9F-98E2-1CA0D9F6D991}" sibTransId="{9EB3979B-3586-4535-86B9-F81FA4F1FEEC}"/>
    <dgm:cxn modelId="{FE982A23-BA86-4C55-8816-8233A0631BD5}" srcId="{AE20DE6D-EFFC-472D-B8A1-0C1227F093AF}" destId="{EA518957-13E8-404C-B1A8-CCAB7AA99CFE}" srcOrd="1" destOrd="0" parTransId="{2053D783-9E8F-46A4-8545-30E925C9F988}" sibTransId="{BEB68409-1623-409E-B182-5D315C14D4A5}"/>
    <dgm:cxn modelId="{41C4222B-6B9F-4532-B49D-9C62A9BA324E}" srcId="{AE20DE6D-EFFC-472D-B8A1-0C1227F093AF}" destId="{7864A458-1CC1-4492-943B-E48E1D11B917}" srcOrd="2" destOrd="0" parTransId="{FFB56FF4-2D6F-45AF-8BFB-0733ED0BC053}" sibTransId="{F15B2E3C-F408-486F-8788-80FDACE76CC8}"/>
    <dgm:cxn modelId="{3CB0E03F-2529-4AF6-B184-76E6515E0BF9}" srcId="{15C7E529-2B2B-44E4-8BBC-A8369EDD181B}" destId="{AE20DE6D-EFFC-472D-B8A1-0C1227F093AF}" srcOrd="0" destOrd="0" parTransId="{1B59A4A9-F164-4BE0-80B2-C2E0241E3875}" sibTransId="{F278689E-1EDF-4902-A098-21D331CEAE84}"/>
    <dgm:cxn modelId="{D3DA6245-1350-4529-8921-64B29FE6A79D}" type="presOf" srcId="{AE20DE6D-EFFC-472D-B8A1-0C1227F093AF}" destId="{583B19D1-87CF-4C5C-B8F5-7F6EEE91820B}" srcOrd="0" destOrd="0" presId="urn:microsoft.com/office/officeart/2005/8/layout/default"/>
    <dgm:cxn modelId="{7EDE7765-D78D-4D58-B142-5972210D473A}" type="presOf" srcId="{EA518957-13E8-404C-B1A8-CCAB7AA99CFE}" destId="{583B19D1-87CF-4C5C-B8F5-7F6EEE91820B}" srcOrd="0" destOrd="2" presId="urn:microsoft.com/office/officeart/2005/8/layout/default"/>
    <dgm:cxn modelId="{B118F16C-91FC-43DF-AC11-0C49B4F3FE49}" srcId="{AE20DE6D-EFFC-472D-B8A1-0C1227F093AF}" destId="{F5BB2646-0049-48F7-9409-EE5D6785F9D6}" srcOrd="4" destOrd="0" parTransId="{0402392C-354D-48A7-B272-831FBE7A4123}" sibTransId="{C37BF68E-9B24-47EA-AEBD-000C90F7DC56}"/>
    <dgm:cxn modelId="{7FF5F94F-C23A-4F8C-8F66-C7CCE7385576}" type="presOf" srcId="{15C7E529-2B2B-44E4-8BBC-A8369EDD181B}" destId="{46307447-EDD7-468B-A5D6-FAADA53B118C}" srcOrd="0" destOrd="0" presId="urn:microsoft.com/office/officeart/2005/8/layout/default"/>
    <dgm:cxn modelId="{EB58A650-28E7-49C3-A692-431AE89DFC24}" type="presOf" srcId="{7864A458-1CC1-4492-943B-E48E1D11B917}" destId="{583B19D1-87CF-4C5C-B8F5-7F6EEE91820B}" srcOrd="0" destOrd="3" presId="urn:microsoft.com/office/officeart/2005/8/layout/default"/>
    <dgm:cxn modelId="{B03ED8A7-40E3-4694-B78D-5CA74B9976DA}" type="presOf" srcId="{8B9CAFF9-85D5-4634-AD85-3A363DF93717}" destId="{583B19D1-87CF-4C5C-B8F5-7F6EEE91820B}" srcOrd="0" destOrd="4" presId="urn:microsoft.com/office/officeart/2005/8/layout/default"/>
    <dgm:cxn modelId="{1AF28FC6-046F-473C-B424-46D51987A283}" srcId="{AE20DE6D-EFFC-472D-B8A1-0C1227F093AF}" destId="{6F9CD944-E751-42A1-B27D-A2098A684648}" srcOrd="0" destOrd="0" parTransId="{E57E06B3-A17B-442E-9241-67D96BCEAA08}" sibTransId="{C6BF4290-8D7C-45E2-A0D0-7DA0E8354FCF}"/>
    <dgm:cxn modelId="{764A51CD-5F13-420F-BCC0-C6D42066FE0B}" type="presOf" srcId="{F5BB2646-0049-48F7-9409-EE5D6785F9D6}" destId="{583B19D1-87CF-4C5C-B8F5-7F6EEE91820B}" srcOrd="0" destOrd="5" presId="urn:microsoft.com/office/officeart/2005/8/layout/default"/>
    <dgm:cxn modelId="{11F33CDC-6090-46FE-B38F-63E217A83F5D}" type="presOf" srcId="{6F9CD944-E751-42A1-B27D-A2098A684648}" destId="{583B19D1-87CF-4C5C-B8F5-7F6EEE91820B}" srcOrd="0" destOrd="1" presId="urn:microsoft.com/office/officeart/2005/8/layout/default"/>
    <dgm:cxn modelId="{4673DD2B-0E30-4F16-A593-686C398B850A}" type="presParOf" srcId="{46307447-EDD7-468B-A5D6-FAADA53B118C}" destId="{583B19D1-87CF-4C5C-B8F5-7F6EEE91820B}"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C47ED66-5128-46F4-B797-46ECD023F5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199CCA8-EA57-4083-94E2-447C07A4C776}">
      <dgm:prSet/>
      <dgm:spPr/>
      <dgm:t>
        <a:bodyPr/>
        <a:lstStyle/>
        <a:p>
          <a:r>
            <a:rPr lang="fr-CA" dirty="0"/>
            <a:t>Avant de rendre sa décision, le Comité doit considérer les critères suivants :</a:t>
          </a:r>
          <a:endParaRPr lang="en-US" u="none" dirty="0"/>
        </a:p>
      </dgm:t>
    </dgm:pt>
    <dgm:pt modelId="{8A4E286F-AF98-42CA-8E32-1FD9816FF783}" type="parTrans" cxnId="{488962CD-98BD-42A4-8F55-97EACF57984B}">
      <dgm:prSet/>
      <dgm:spPr/>
      <dgm:t>
        <a:bodyPr/>
        <a:lstStyle/>
        <a:p>
          <a:endParaRPr lang="en-US"/>
        </a:p>
      </dgm:t>
    </dgm:pt>
    <dgm:pt modelId="{31D1BF18-2B2E-4B08-9714-43B0E9D2B959}" type="sibTrans" cxnId="{488962CD-98BD-42A4-8F55-97EACF57984B}">
      <dgm:prSet/>
      <dgm:spPr/>
      <dgm:t>
        <a:bodyPr/>
        <a:lstStyle/>
        <a:p>
          <a:endParaRPr lang="en-US"/>
        </a:p>
      </dgm:t>
    </dgm:pt>
    <dgm:pt modelId="{B2152D60-539A-47E5-86D4-EAD93B5C578B}">
      <dgm:prSet/>
      <dgm:spPr/>
      <dgm:t>
        <a:bodyPr/>
        <a:lstStyle/>
        <a:p>
          <a:r>
            <a:rPr lang="fr-CA" dirty="0"/>
            <a:t>L'état de l’immeuble ;</a:t>
          </a:r>
          <a:endParaRPr lang="en-US" dirty="0"/>
        </a:p>
      </dgm:t>
    </dgm:pt>
    <dgm:pt modelId="{34D92554-8710-40FC-B69F-E42B0C43FDFA}" type="parTrans" cxnId="{23E059EC-19F7-48D2-A85C-B034C1C9FC63}">
      <dgm:prSet/>
      <dgm:spPr/>
      <dgm:t>
        <a:bodyPr/>
        <a:lstStyle/>
        <a:p>
          <a:endParaRPr lang="en-US"/>
        </a:p>
      </dgm:t>
    </dgm:pt>
    <dgm:pt modelId="{F02C52D1-3E5F-44F7-8340-9703FCBDA52C}" type="sibTrans" cxnId="{23E059EC-19F7-48D2-A85C-B034C1C9FC63}">
      <dgm:prSet/>
      <dgm:spPr/>
      <dgm:t>
        <a:bodyPr/>
        <a:lstStyle/>
        <a:p>
          <a:endParaRPr lang="en-US"/>
        </a:p>
      </dgm:t>
    </dgm:pt>
    <dgm:pt modelId="{724376BE-9990-4827-A1B1-7AA3EA2AC730}">
      <dgm:prSet/>
      <dgm:spPr/>
      <dgm:t>
        <a:bodyPr/>
        <a:lstStyle/>
        <a:p>
          <a:r>
            <a:rPr lang="fr-CA" dirty="0"/>
            <a:t>La détérioration de l'apparence architecturale, du caractère esthétique et de la qualité de vie du voisinage de l’immeuble ;</a:t>
          </a:r>
          <a:endParaRPr lang="en-US" dirty="0"/>
        </a:p>
      </dgm:t>
    </dgm:pt>
    <dgm:pt modelId="{E3903A6A-B56E-4B17-B90E-1F2D41371AF9}" type="parTrans" cxnId="{CFAA385C-12EA-4A85-B81A-97CE37E2E036}">
      <dgm:prSet/>
      <dgm:spPr/>
      <dgm:t>
        <a:bodyPr/>
        <a:lstStyle/>
        <a:p>
          <a:endParaRPr lang="en-US"/>
        </a:p>
      </dgm:t>
    </dgm:pt>
    <dgm:pt modelId="{0934352A-3CF9-42E0-A019-F98903B3E32B}" type="sibTrans" cxnId="{CFAA385C-12EA-4A85-B81A-97CE37E2E036}">
      <dgm:prSet/>
      <dgm:spPr/>
      <dgm:t>
        <a:bodyPr/>
        <a:lstStyle/>
        <a:p>
          <a:endParaRPr lang="en-US"/>
        </a:p>
      </dgm:t>
    </dgm:pt>
    <dgm:pt modelId="{AF868FAB-7FA4-4A33-AE5D-9C3762F42639}">
      <dgm:prSet/>
      <dgm:spPr/>
      <dgm:t>
        <a:bodyPr/>
        <a:lstStyle/>
        <a:p>
          <a:r>
            <a:rPr lang="fr-CA" dirty="0"/>
            <a:t>L’authenticité et l’importance du style architectural ;</a:t>
          </a:r>
          <a:endParaRPr lang="en-US" dirty="0"/>
        </a:p>
      </dgm:t>
    </dgm:pt>
    <dgm:pt modelId="{D32221ED-F6BB-493C-8BA7-6ED5DFBA1C10}" type="parTrans" cxnId="{C668E52C-77D0-45F7-B4FB-C4DCB5D53CE6}">
      <dgm:prSet/>
      <dgm:spPr/>
      <dgm:t>
        <a:bodyPr/>
        <a:lstStyle/>
        <a:p>
          <a:endParaRPr lang="en-US"/>
        </a:p>
      </dgm:t>
    </dgm:pt>
    <dgm:pt modelId="{7015A23B-5A18-40F0-9380-4F10BF6E202B}" type="sibTrans" cxnId="{C668E52C-77D0-45F7-B4FB-C4DCB5D53CE6}">
      <dgm:prSet/>
      <dgm:spPr/>
      <dgm:t>
        <a:bodyPr/>
        <a:lstStyle/>
        <a:p>
          <a:endParaRPr lang="en-US"/>
        </a:p>
      </dgm:t>
    </dgm:pt>
    <dgm:pt modelId="{E2AA5E2F-7D03-4261-B779-348A5756A7C3}">
      <dgm:prSet/>
      <dgm:spPr/>
      <dgm:t>
        <a:bodyPr/>
        <a:lstStyle/>
        <a:p>
          <a:r>
            <a:rPr lang="fr-CA" dirty="0"/>
            <a:t>Les oppositions reçues, s’il y a lieu ; </a:t>
          </a:r>
          <a:endParaRPr lang="en-US" dirty="0"/>
        </a:p>
      </dgm:t>
    </dgm:pt>
    <dgm:pt modelId="{D49C3695-C38B-467A-ACE2-9F8937B7F34F}" type="parTrans" cxnId="{B46724A0-B441-42CD-A0F8-8201493F54A2}">
      <dgm:prSet/>
      <dgm:spPr/>
      <dgm:t>
        <a:bodyPr/>
        <a:lstStyle/>
        <a:p>
          <a:endParaRPr lang="en-US"/>
        </a:p>
      </dgm:t>
    </dgm:pt>
    <dgm:pt modelId="{68D34B94-CAE9-4E87-A534-CA189B4E80F0}" type="sibTrans" cxnId="{B46724A0-B441-42CD-A0F8-8201493F54A2}">
      <dgm:prSet/>
      <dgm:spPr/>
      <dgm:t>
        <a:bodyPr/>
        <a:lstStyle/>
        <a:p>
          <a:endParaRPr lang="en-US"/>
        </a:p>
      </dgm:t>
    </dgm:pt>
    <dgm:pt modelId="{AE2BDD29-6724-4603-AD32-E18A759DEAEF}">
      <dgm:prSet/>
      <dgm:spPr/>
      <dgm:t>
        <a:bodyPr/>
        <a:lstStyle/>
        <a:p>
          <a:r>
            <a:rPr lang="fr-CA" dirty="0"/>
            <a:t>L'utilisation projetée du sol dégagé ; </a:t>
          </a:r>
          <a:endParaRPr lang="en-US" dirty="0"/>
        </a:p>
      </dgm:t>
    </dgm:pt>
    <dgm:pt modelId="{648A68D7-0A25-42EE-8D0E-0D5C1B684306}" type="parTrans" cxnId="{72F581C9-1658-4C4D-A91B-D4958F844E9A}">
      <dgm:prSet/>
      <dgm:spPr/>
      <dgm:t>
        <a:bodyPr/>
        <a:lstStyle/>
        <a:p>
          <a:endParaRPr lang="en-US"/>
        </a:p>
      </dgm:t>
    </dgm:pt>
    <dgm:pt modelId="{1DC99F49-F8A3-4F2B-90B5-D7CC3D33E78D}" type="sibTrans" cxnId="{72F581C9-1658-4C4D-A91B-D4958F844E9A}">
      <dgm:prSet/>
      <dgm:spPr/>
      <dgm:t>
        <a:bodyPr/>
        <a:lstStyle/>
        <a:p>
          <a:endParaRPr lang="en-US"/>
        </a:p>
      </dgm:t>
    </dgm:pt>
    <dgm:pt modelId="{DB28320C-00B0-4E05-8F21-100CDFA05A69}">
      <dgm:prSet/>
      <dgm:spPr/>
      <dgm:t>
        <a:bodyPr/>
        <a:lstStyle/>
        <a:p>
          <a:r>
            <a:rPr lang="fr-CA" dirty="0"/>
            <a:t>Lorsque l’immeuble comprend un ou plusieurs logements : </a:t>
          </a:r>
          <a:endParaRPr lang="en-US" dirty="0"/>
        </a:p>
      </dgm:t>
    </dgm:pt>
    <dgm:pt modelId="{614BC3EB-8965-4797-9AE8-CBBAABCCDBCC}" type="parTrans" cxnId="{5309B1AC-94DA-4DFD-BF38-73F1839C6529}">
      <dgm:prSet/>
      <dgm:spPr/>
      <dgm:t>
        <a:bodyPr/>
        <a:lstStyle/>
        <a:p>
          <a:endParaRPr lang="en-US"/>
        </a:p>
      </dgm:t>
    </dgm:pt>
    <dgm:pt modelId="{FF67470F-17D8-4FC4-909A-9D65A9D05C61}" type="sibTrans" cxnId="{5309B1AC-94DA-4DFD-BF38-73F1839C6529}">
      <dgm:prSet/>
      <dgm:spPr/>
      <dgm:t>
        <a:bodyPr/>
        <a:lstStyle/>
        <a:p>
          <a:endParaRPr lang="en-US"/>
        </a:p>
      </dgm:t>
    </dgm:pt>
    <dgm:pt modelId="{CBFCD4E5-944D-4E73-9A62-B836FAD918B9}">
      <dgm:prSet/>
      <dgm:spPr/>
      <dgm:t>
        <a:bodyPr/>
        <a:lstStyle/>
        <a:p>
          <a:pPr>
            <a:buFont typeface="Wingdings" panose="05000000000000000000" pitchFamily="2" charset="2"/>
            <a:buChar char="Ø"/>
          </a:pPr>
          <a:r>
            <a:rPr lang="fr-CA" dirty="0"/>
            <a:t>Le préjudice causé aux locataires ; </a:t>
          </a:r>
          <a:endParaRPr lang="en-US" dirty="0"/>
        </a:p>
      </dgm:t>
    </dgm:pt>
    <dgm:pt modelId="{BF8AEBD8-9F0E-4D5A-9B95-C5E8021996F5}" type="parTrans" cxnId="{8041CB40-7668-4C7E-9632-E826D9A7A83D}">
      <dgm:prSet/>
      <dgm:spPr/>
      <dgm:t>
        <a:bodyPr/>
        <a:lstStyle/>
        <a:p>
          <a:endParaRPr lang="en-US"/>
        </a:p>
      </dgm:t>
    </dgm:pt>
    <dgm:pt modelId="{D106012B-2634-4633-921D-1EDC973FAEA8}" type="sibTrans" cxnId="{8041CB40-7668-4C7E-9632-E826D9A7A83D}">
      <dgm:prSet/>
      <dgm:spPr/>
      <dgm:t>
        <a:bodyPr/>
        <a:lstStyle/>
        <a:p>
          <a:endParaRPr lang="en-US"/>
        </a:p>
      </dgm:t>
    </dgm:pt>
    <dgm:pt modelId="{73A0BCF1-766E-49AC-81E3-E7D04F1DBDDE}">
      <dgm:prSet/>
      <dgm:spPr/>
      <dgm:t>
        <a:bodyPr/>
        <a:lstStyle/>
        <a:p>
          <a:pPr>
            <a:buFont typeface="Wingdings" panose="05000000000000000000" pitchFamily="2" charset="2"/>
            <a:buChar char="Ø"/>
          </a:pPr>
          <a:r>
            <a:rPr lang="fr-CA" dirty="0"/>
            <a:t>Les besoins en logements dans le secteur ; </a:t>
          </a:r>
          <a:endParaRPr lang="en-US" dirty="0"/>
        </a:p>
      </dgm:t>
    </dgm:pt>
    <dgm:pt modelId="{EA0BFBB8-F24D-4849-93F0-B177BB77D396}" type="parTrans" cxnId="{97EE4467-D284-48B2-AF49-7F205C84A39B}">
      <dgm:prSet/>
      <dgm:spPr/>
      <dgm:t>
        <a:bodyPr/>
        <a:lstStyle/>
        <a:p>
          <a:endParaRPr lang="en-US"/>
        </a:p>
      </dgm:t>
    </dgm:pt>
    <dgm:pt modelId="{857EFA97-04D2-4E74-A668-10416AE74F24}" type="sibTrans" cxnId="{97EE4467-D284-48B2-AF49-7F205C84A39B}">
      <dgm:prSet/>
      <dgm:spPr/>
      <dgm:t>
        <a:bodyPr/>
        <a:lstStyle/>
        <a:p>
          <a:endParaRPr lang="en-US"/>
        </a:p>
      </dgm:t>
    </dgm:pt>
    <dgm:pt modelId="{D31C9FCD-048A-4A86-80D6-BEEE8D0FA772}">
      <dgm:prSet/>
      <dgm:spPr/>
      <dgm:t>
        <a:bodyPr/>
        <a:lstStyle/>
        <a:p>
          <a:pPr>
            <a:buFont typeface="Wingdings" panose="05000000000000000000" pitchFamily="2" charset="2"/>
            <a:buChar char="Ø"/>
          </a:pPr>
          <a:r>
            <a:rPr lang="fr-CA" dirty="0"/>
            <a:t>La possibilité de relogement des locataires.</a:t>
          </a:r>
          <a:endParaRPr lang="en-US" dirty="0"/>
        </a:p>
      </dgm:t>
    </dgm:pt>
    <dgm:pt modelId="{40196C83-3C06-4AE9-9C14-78174FFAE2B3}" type="parTrans" cxnId="{D3E7E64A-4A91-4924-B63E-8B2CC61391D4}">
      <dgm:prSet/>
      <dgm:spPr/>
      <dgm:t>
        <a:bodyPr/>
        <a:lstStyle/>
        <a:p>
          <a:endParaRPr lang="en-US"/>
        </a:p>
      </dgm:t>
    </dgm:pt>
    <dgm:pt modelId="{C15BF578-493F-4E19-8551-DEE17F250CD4}" type="sibTrans" cxnId="{D3E7E64A-4A91-4924-B63E-8B2CC61391D4}">
      <dgm:prSet/>
      <dgm:spPr/>
      <dgm:t>
        <a:bodyPr/>
        <a:lstStyle/>
        <a:p>
          <a:endParaRPr lang="en-US"/>
        </a:p>
      </dgm:t>
    </dgm:pt>
    <dgm:pt modelId="{243D0EEC-ABA2-4528-9545-B355AFBDBC28}">
      <dgm:prSet/>
      <dgm:spPr/>
      <dgm:t>
        <a:bodyPr/>
        <a:lstStyle/>
        <a:p>
          <a:endParaRPr lang="en-US" dirty="0"/>
        </a:p>
      </dgm:t>
    </dgm:pt>
    <dgm:pt modelId="{446E14CE-910F-4307-9845-9E9042A1617A}" type="parTrans" cxnId="{8CA37F04-6B58-41E2-A418-314FD2D186D6}">
      <dgm:prSet/>
      <dgm:spPr/>
      <dgm:t>
        <a:bodyPr/>
        <a:lstStyle/>
        <a:p>
          <a:endParaRPr lang="fr-CA"/>
        </a:p>
      </dgm:t>
    </dgm:pt>
    <dgm:pt modelId="{B34FD1AD-04FB-4A50-8FDC-DA87658C9F1E}" type="sibTrans" cxnId="{8CA37F04-6B58-41E2-A418-314FD2D186D6}">
      <dgm:prSet/>
      <dgm:spPr/>
      <dgm:t>
        <a:bodyPr/>
        <a:lstStyle/>
        <a:p>
          <a:endParaRPr lang="fr-CA"/>
        </a:p>
      </dgm:t>
    </dgm:pt>
    <dgm:pt modelId="{FE815207-C520-4E06-9072-9C260097C96F}" type="pres">
      <dgm:prSet presAssocID="{6C47ED66-5128-46F4-B797-46ECD023F58D}" presName="linear" presStyleCnt="0">
        <dgm:presLayoutVars>
          <dgm:animLvl val="lvl"/>
          <dgm:resizeHandles val="exact"/>
        </dgm:presLayoutVars>
      </dgm:prSet>
      <dgm:spPr/>
    </dgm:pt>
    <dgm:pt modelId="{7963C598-92C6-4457-8917-2789AF76A3A0}" type="pres">
      <dgm:prSet presAssocID="{3199CCA8-EA57-4083-94E2-447C07A4C776}" presName="parentText" presStyleLbl="node1" presStyleIdx="0" presStyleCnt="1" custScaleY="48100" custLinFactNeighborX="-506" custLinFactNeighborY="-4296">
        <dgm:presLayoutVars>
          <dgm:chMax val="0"/>
          <dgm:bulletEnabled val="1"/>
        </dgm:presLayoutVars>
      </dgm:prSet>
      <dgm:spPr/>
    </dgm:pt>
    <dgm:pt modelId="{D8BF52A6-B4BB-4954-864C-33B8CA7DDADA}" type="pres">
      <dgm:prSet presAssocID="{3199CCA8-EA57-4083-94E2-447C07A4C776}" presName="childText" presStyleLbl="revTx" presStyleIdx="0" presStyleCnt="1" custScaleY="54703">
        <dgm:presLayoutVars>
          <dgm:bulletEnabled val="1"/>
        </dgm:presLayoutVars>
      </dgm:prSet>
      <dgm:spPr/>
    </dgm:pt>
  </dgm:ptLst>
  <dgm:cxnLst>
    <dgm:cxn modelId="{8CA37F04-6B58-41E2-A418-314FD2D186D6}" srcId="{3199CCA8-EA57-4083-94E2-447C07A4C776}" destId="{243D0EEC-ABA2-4528-9545-B355AFBDBC28}" srcOrd="6" destOrd="0" parTransId="{446E14CE-910F-4307-9845-9E9042A1617A}" sibTransId="{B34FD1AD-04FB-4A50-8FDC-DA87658C9F1E}"/>
    <dgm:cxn modelId="{C668E52C-77D0-45F7-B4FB-C4DCB5D53CE6}" srcId="{3199CCA8-EA57-4083-94E2-447C07A4C776}" destId="{AF868FAB-7FA4-4A33-AE5D-9C3762F42639}" srcOrd="2" destOrd="0" parTransId="{D32221ED-F6BB-493C-8BA7-6ED5DFBA1C10}" sibTransId="{7015A23B-5A18-40F0-9380-4F10BF6E202B}"/>
    <dgm:cxn modelId="{31714E33-BFDD-468E-B407-604DC722A4AC}" type="presOf" srcId="{E2AA5E2F-7D03-4261-B779-348A5756A7C3}" destId="{D8BF52A6-B4BB-4954-864C-33B8CA7DDADA}" srcOrd="0" destOrd="3" presId="urn:microsoft.com/office/officeart/2005/8/layout/vList2"/>
    <dgm:cxn modelId="{FC0E643A-2E32-4E4F-9220-5EF9735AAE8A}" type="presOf" srcId="{DB28320C-00B0-4E05-8F21-100CDFA05A69}" destId="{D8BF52A6-B4BB-4954-864C-33B8CA7DDADA}" srcOrd="0" destOrd="5" presId="urn:microsoft.com/office/officeart/2005/8/layout/vList2"/>
    <dgm:cxn modelId="{8041CB40-7668-4C7E-9632-E826D9A7A83D}" srcId="{243D0EEC-ABA2-4528-9545-B355AFBDBC28}" destId="{CBFCD4E5-944D-4E73-9A62-B836FAD918B9}" srcOrd="0" destOrd="0" parTransId="{BF8AEBD8-9F0E-4D5A-9B95-C5E8021996F5}" sibTransId="{D106012B-2634-4633-921D-1EDC973FAEA8}"/>
    <dgm:cxn modelId="{CFAA385C-12EA-4A85-B81A-97CE37E2E036}" srcId="{3199CCA8-EA57-4083-94E2-447C07A4C776}" destId="{724376BE-9990-4827-A1B1-7AA3EA2AC730}" srcOrd="1" destOrd="0" parTransId="{E3903A6A-B56E-4B17-B90E-1F2D41371AF9}" sibTransId="{0934352A-3CF9-42E0-A019-F98903B3E32B}"/>
    <dgm:cxn modelId="{97EE4467-D284-48B2-AF49-7F205C84A39B}" srcId="{243D0EEC-ABA2-4528-9545-B355AFBDBC28}" destId="{73A0BCF1-766E-49AC-81E3-E7D04F1DBDDE}" srcOrd="1" destOrd="0" parTransId="{EA0BFBB8-F24D-4849-93F0-B177BB77D396}" sibTransId="{857EFA97-04D2-4E74-A668-10416AE74F24}"/>
    <dgm:cxn modelId="{4B325868-FB51-407F-AF6A-0E3349B8EF04}" type="presOf" srcId="{D31C9FCD-048A-4A86-80D6-BEEE8D0FA772}" destId="{D8BF52A6-B4BB-4954-864C-33B8CA7DDADA}" srcOrd="0" destOrd="9" presId="urn:microsoft.com/office/officeart/2005/8/layout/vList2"/>
    <dgm:cxn modelId="{D3E7E64A-4A91-4924-B63E-8B2CC61391D4}" srcId="{243D0EEC-ABA2-4528-9545-B355AFBDBC28}" destId="{D31C9FCD-048A-4A86-80D6-BEEE8D0FA772}" srcOrd="2" destOrd="0" parTransId="{40196C83-3C06-4AE9-9C14-78174FFAE2B3}" sibTransId="{C15BF578-493F-4E19-8551-DEE17F250CD4}"/>
    <dgm:cxn modelId="{1F2D3A73-B380-4A67-BFDE-B12150866F5B}" type="presOf" srcId="{3199CCA8-EA57-4083-94E2-447C07A4C776}" destId="{7963C598-92C6-4457-8917-2789AF76A3A0}" srcOrd="0" destOrd="0" presId="urn:microsoft.com/office/officeart/2005/8/layout/vList2"/>
    <dgm:cxn modelId="{E0DD1476-23E4-468A-8837-7AB09807DA17}" type="presOf" srcId="{AE2BDD29-6724-4603-AD32-E18A759DEAEF}" destId="{D8BF52A6-B4BB-4954-864C-33B8CA7DDADA}" srcOrd="0" destOrd="4" presId="urn:microsoft.com/office/officeart/2005/8/layout/vList2"/>
    <dgm:cxn modelId="{196A127A-BFAB-4303-B2F7-3066C04D5F47}" type="presOf" srcId="{B2152D60-539A-47E5-86D4-EAD93B5C578B}" destId="{D8BF52A6-B4BB-4954-864C-33B8CA7DDADA}" srcOrd="0" destOrd="0" presId="urn:microsoft.com/office/officeart/2005/8/layout/vList2"/>
    <dgm:cxn modelId="{965B208A-92E5-4A64-B254-36D2E33DDE0E}" type="presOf" srcId="{AF868FAB-7FA4-4A33-AE5D-9C3762F42639}" destId="{D8BF52A6-B4BB-4954-864C-33B8CA7DDADA}" srcOrd="0" destOrd="2" presId="urn:microsoft.com/office/officeart/2005/8/layout/vList2"/>
    <dgm:cxn modelId="{FFD5FF8A-61B1-4AF0-A76B-4109BBDDD237}" type="presOf" srcId="{73A0BCF1-766E-49AC-81E3-E7D04F1DBDDE}" destId="{D8BF52A6-B4BB-4954-864C-33B8CA7DDADA}" srcOrd="0" destOrd="8" presId="urn:microsoft.com/office/officeart/2005/8/layout/vList2"/>
    <dgm:cxn modelId="{B46724A0-B441-42CD-A0F8-8201493F54A2}" srcId="{3199CCA8-EA57-4083-94E2-447C07A4C776}" destId="{E2AA5E2F-7D03-4261-B779-348A5756A7C3}" srcOrd="3" destOrd="0" parTransId="{D49C3695-C38B-467A-ACE2-9F8937B7F34F}" sibTransId="{68D34B94-CAE9-4E87-A534-CA189B4E80F0}"/>
    <dgm:cxn modelId="{5309B1AC-94DA-4DFD-BF38-73F1839C6529}" srcId="{3199CCA8-EA57-4083-94E2-447C07A4C776}" destId="{DB28320C-00B0-4E05-8F21-100CDFA05A69}" srcOrd="5" destOrd="0" parTransId="{614BC3EB-8965-4797-9AE8-CBBAABCCDBCC}" sibTransId="{FF67470F-17D8-4FC4-909A-9D65A9D05C61}"/>
    <dgm:cxn modelId="{FF4F43B8-AEDE-4AB2-8F84-D7B614FA461B}" type="presOf" srcId="{CBFCD4E5-944D-4E73-9A62-B836FAD918B9}" destId="{D8BF52A6-B4BB-4954-864C-33B8CA7DDADA}" srcOrd="0" destOrd="7" presId="urn:microsoft.com/office/officeart/2005/8/layout/vList2"/>
    <dgm:cxn modelId="{182A62BB-EBB5-4E73-8BD1-0C038407B71B}" type="presOf" srcId="{724376BE-9990-4827-A1B1-7AA3EA2AC730}" destId="{D8BF52A6-B4BB-4954-864C-33B8CA7DDADA}" srcOrd="0" destOrd="1" presId="urn:microsoft.com/office/officeart/2005/8/layout/vList2"/>
    <dgm:cxn modelId="{4EC5B5C8-7F88-41F3-A756-A6E2949DC54F}" type="presOf" srcId="{6C47ED66-5128-46F4-B797-46ECD023F58D}" destId="{FE815207-C520-4E06-9072-9C260097C96F}" srcOrd="0" destOrd="0" presId="urn:microsoft.com/office/officeart/2005/8/layout/vList2"/>
    <dgm:cxn modelId="{72F581C9-1658-4C4D-A91B-D4958F844E9A}" srcId="{3199CCA8-EA57-4083-94E2-447C07A4C776}" destId="{AE2BDD29-6724-4603-AD32-E18A759DEAEF}" srcOrd="4" destOrd="0" parTransId="{648A68D7-0A25-42EE-8D0E-0D5C1B684306}" sibTransId="{1DC99F49-F8A3-4F2B-90B5-D7CC3D33E78D}"/>
    <dgm:cxn modelId="{488962CD-98BD-42A4-8F55-97EACF57984B}" srcId="{6C47ED66-5128-46F4-B797-46ECD023F58D}" destId="{3199CCA8-EA57-4083-94E2-447C07A4C776}" srcOrd="0" destOrd="0" parTransId="{8A4E286F-AF98-42CA-8E32-1FD9816FF783}" sibTransId="{31D1BF18-2B2E-4B08-9714-43B0E9D2B959}"/>
    <dgm:cxn modelId="{23E059EC-19F7-48D2-A85C-B034C1C9FC63}" srcId="{3199CCA8-EA57-4083-94E2-447C07A4C776}" destId="{B2152D60-539A-47E5-86D4-EAD93B5C578B}" srcOrd="0" destOrd="0" parTransId="{34D92554-8710-40FC-B69F-E42B0C43FDFA}" sibTransId="{F02C52D1-3E5F-44F7-8340-9703FCBDA52C}"/>
    <dgm:cxn modelId="{32E3C8F1-4406-4668-A940-8E7F6608EF21}" type="presOf" srcId="{243D0EEC-ABA2-4528-9545-B355AFBDBC28}" destId="{D8BF52A6-B4BB-4954-864C-33B8CA7DDADA}" srcOrd="0" destOrd="6" presId="urn:microsoft.com/office/officeart/2005/8/layout/vList2"/>
    <dgm:cxn modelId="{8F595EFD-3B55-4656-B00D-24ABEDFEF251}" type="presParOf" srcId="{FE815207-C520-4E06-9072-9C260097C96F}" destId="{7963C598-92C6-4457-8917-2789AF76A3A0}" srcOrd="0" destOrd="0" presId="urn:microsoft.com/office/officeart/2005/8/layout/vList2"/>
    <dgm:cxn modelId="{581CA61D-4EA1-4831-B663-1336D3CF963E}" type="presParOf" srcId="{FE815207-C520-4E06-9072-9C260097C96F}" destId="{D8BF52A6-B4BB-4954-864C-33B8CA7DDADA}"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4F4483-B6A9-4D02-85D6-2472C498E30E}"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5BECED9F-DB90-4045-9E7C-D24462653BCB}">
      <dgm:prSet/>
      <dgm:spPr/>
      <dgm:t>
        <a:bodyPr/>
        <a:lstStyle/>
        <a:p>
          <a:r>
            <a:rPr lang="fr-CA" dirty="0"/>
            <a:t>L’autorité compétente délivre un certificat d’autorisation de démolition au requérant si les conditions prévues dans la décision du conseil sont respectées.</a:t>
          </a:r>
          <a:endParaRPr lang="en-US" dirty="0"/>
        </a:p>
      </dgm:t>
    </dgm:pt>
    <dgm:pt modelId="{073769D3-866D-4DDD-8CB3-C559CAEEE2D3}" type="parTrans" cxnId="{D2FE9B94-E10A-465D-AA45-1F965E460904}">
      <dgm:prSet/>
      <dgm:spPr/>
      <dgm:t>
        <a:bodyPr/>
        <a:lstStyle/>
        <a:p>
          <a:endParaRPr lang="en-US"/>
        </a:p>
      </dgm:t>
    </dgm:pt>
    <dgm:pt modelId="{293017FD-E6AE-41EB-AE9F-67A0431B635A}" type="sibTrans" cxnId="{D2FE9B94-E10A-465D-AA45-1F965E460904}">
      <dgm:prSet/>
      <dgm:spPr/>
      <dgm:t>
        <a:bodyPr/>
        <a:lstStyle/>
        <a:p>
          <a:endParaRPr lang="en-US"/>
        </a:p>
      </dgm:t>
    </dgm:pt>
    <dgm:pt modelId="{45EA809D-73BD-462F-A5E8-B3264880E13C}">
      <dgm:prSet/>
      <dgm:spPr/>
      <dgm:t>
        <a:bodyPr/>
        <a:lstStyle/>
        <a:p>
          <a:r>
            <a:rPr lang="fr-CA" dirty="0"/>
            <a:t>En tout temps pendant l’exécution des travaux de démolition, une personne en autorité sur les lieux doit avoir en sa possession un exemplaire du certificat d’autorisation.</a:t>
          </a:r>
          <a:endParaRPr lang="en-US" dirty="0"/>
        </a:p>
      </dgm:t>
    </dgm:pt>
    <dgm:pt modelId="{78ADC998-86EF-42C5-841D-F7142634A46C}" type="parTrans" cxnId="{35235B85-AB7D-4BC1-BF8B-58155E8DEB6D}">
      <dgm:prSet/>
      <dgm:spPr/>
      <dgm:t>
        <a:bodyPr/>
        <a:lstStyle/>
        <a:p>
          <a:endParaRPr lang="en-US"/>
        </a:p>
      </dgm:t>
    </dgm:pt>
    <dgm:pt modelId="{1435D8FE-8030-4216-88BF-293117978F02}" type="sibTrans" cxnId="{35235B85-AB7D-4BC1-BF8B-58155E8DEB6D}">
      <dgm:prSet/>
      <dgm:spPr/>
      <dgm:t>
        <a:bodyPr/>
        <a:lstStyle/>
        <a:p>
          <a:endParaRPr lang="en-US"/>
        </a:p>
      </dgm:t>
    </dgm:pt>
    <dgm:pt modelId="{6873F92B-F05C-4202-9B56-CF365443CF3B}" type="pres">
      <dgm:prSet presAssocID="{FC4F4483-B6A9-4D02-85D6-2472C498E30E}" presName="linear" presStyleCnt="0">
        <dgm:presLayoutVars>
          <dgm:animLvl val="lvl"/>
          <dgm:resizeHandles val="exact"/>
        </dgm:presLayoutVars>
      </dgm:prSet>
      <dgm:spPr/>
    </dgm:pt>
    <dgm:pt modelId="{DB85D3E5-37DF-4881-8B6E-A35C02D76040}" type="pres">
      <dgm:prSet presAssocID="{5BECED9F-DB90-4045-9E7C-D24462653BCB}" presName="parentText" presStyleLbl="node1" presStyleIdx="0" presStyleCnt="2">
        <dgm:presLayoutVars>
          <dgm:chMax val="0"/>
          <dgm:bulletEnabled val="1"/>
        </dgm:presLayoutVars>
      </dgm:prSet>
      <dgm:spPr/>
    </dgm:pt>
    <dgm:pt modelId="{8CC7CBAB-04C1-464D-853E-F03135FA4FDD}" type="pres">
      <dgm:prSet presAssocID="{293017FD-E6AE-41EB-AE9F-67A0431B635A}" presName="spacer" presStyleCnt="0"/>
      <dgm:spPr/>
    </dgm:pt>
    <dgm:pt modelId="{22B5EA86-074F-4512-85FA-3B8219CF24CC}" type="pres">
      <dgm:prSet presAssocID="{45EA809D-73BD-462F-A5E8-B3264880E13C}" presName="parentText" presStyleLbl="node1" presStyleIdx="1" presStyleCnt="2">
        <dgm:presLayoutVars>
          <dgm:chMax val="0"/>
          <dgm:bulletEnabled val="1"/>
        </dgm:presLayoutVars>
      </dgm:prSet>
      <dgm:spPr/>
    </dgm:pt>
  </dgm:ptLst>
  <dgm:cxnLst>
    <dgm:cxn modelId="{35235B85-AB7D-4BC1-BF8B-58155E8DEB6D}" srcId="{FC4F4483-B6A9-4D02-85D6-2472C498E30E}" destId="{45EA809D-73BD-462F-A5E8-B3264880E13C}" srcOrd="1" destOrd="0" parTransId="{78ADC998-86EF-42C5-841D-F7142634A46C}" sibTransId="{1435D8FE-8030-4216-88BF-293117978F02}"/>
    <dgm:cxn modelId="{D2FE9B94-E10A-465D-AA45-1F965E460904}" srcId="{FC4F4483-B6A9-4D02-85D6-2472C498E30E}" destId="{5BECED9F-DB90-4045-9E7C-D24462653BCB}" srcOrd="0" destOrd="0" parTransId="{073769D3-866D-4DDD-8CB3-C559CAEEE2D3}" sibTransId="{293017FD-E6AE-41EB-AE9F-67A0431B635A}"/>
    <dgm:cxn modelId="{2FAF0AA5-6FAD-4397-B3C5-BFE192956ED6}" type="presOf" srcId="{5BECED9F-DB90-4045-9E7C-D24462653BCB}" destId="{DB85D3E5-37DF-4881-8B6E-A35C02D76040}" srcOrd="0" destOrd="0" presId="urn:microsoft.com/office/officeart/2005/8/layout/vList2"/>
    <dgm:cxn modelId="{6BCEF7E5-D419-4213-BBC9-518CFCB13EAD}" type="presOf" srcId="{45EA809D-73BD-462F-A5E8-B3264880E13C}" destId="{22B5EA86-074F-4512-85FA-3B8219CF24CC}" srcOrd="0" destOrd="0" presId="urn:microsoft.com/office/officeart/2005/8/layout/vList2"/>
    <dgm:cxn modelId="{6F7DC4F8-FF8E-428E-8837-8466D0F535CE}" type="presOf" srcId="{FC4F4483-B6A9-4D02-85D6-2472C498E30E}" destId="{6873F92B-F05C-4202-9B56-CF365443CF3B}" srcOrd="0" destOrd="0" presId="urn:microsoft.com/office/officeart/2005/8/layout/vList2"/>
    <dgm:cxn modelId="{2D58F61A-44DB-4ADF-BF6F-60541A8B422D}" type="presParOf" srcId="{6873F92B-F05C-4202-9B56-CF365443CF3B}" destId="{DB85D3E5-37DF-4881-8B6E-A35C02D76040}" srcOrd="0" destOrd="0" presId="urn:microsoft.com/office/officeart/2005/8/layout/vList2"/>
    <dgm:cxn modelId="{ECB8DC97-EA47-4222-90FB-50F74BE29818}" type="presParOf" srcId="{6873F92B-F05C-4202-9B56-CF365443CF3B}" destId="{8CC7CBAB-04C1-464D-853E-F03135FA4FDD}" srcOrd="1" destOrd="0" presId="urn:microsoft.com/office/officeart/2005/8/layout/vList2"/>
    <dgm:cxn modelId="{375D3FD6-C05C-4FD5-9ACE-E034A231B90A}" type="presParOf" srcId="{6873F92B-F05C-4202-9B56-CF365443CF3B}" destId="{22B5EA86-074F-4512-85FA-3B8219CF24CC}"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49D180-EF7C-4D86-8368-04AC6D4BB0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6115391-1766-442C-88B4-D99F125DDE60}">
      <dgm:prSet custT="1"/>
      <dgm:spPr/>
      <dgm:t>
        <a:bodyPr/>
        <a:lstStyle/>
        <a:p>
          <a:r>
            <a:rPr lang="fr-CA" sz="2800" u="none" dirty="0"/>
            <a:t>Inspection et entrave</a:t>
          </a:r>
          <a:endParaRPr lang="en-US" sz="2800" u="none" dirty="0"/>
        </a:p>
      </dgm:t>
    </dgm:pt>
    <dgm:pt modelId="{CCA6D788-54DF-430B-8B29-BC422704E99A}" type="parTrans" cxnId="{3FE3E0FA-1608-40B9-81C4-FED4AE72721B}">
      <dgm:prSet/>
      <dgm:spPr/>
      <dgm:t>
        <a:bodyPr/>
        <a:lstStyle/>
        <a:p>
          <a:endParaRPr lang="en-US"/>
        </a:p>
      </dgm:t>
    </dgm:pt>
    <dgm:pt modelId="{010ACC53-8922-46F2-822F-3A5DBB27767D}" type="sibTrans" cxnId="{3FE3E0FA-1608-40B9-81C4-FED4AE72721B}">
      <dgm:prSet/>
      <dgm:spPr/>
      <dgm:t>
        <a:bodyPr/>
        <a:lstStyle/>
        <a:p>
          <a:endParaRPr lang="en-US"/>
        </a:p>
      </dgm:t>
    </dgm:pt>
    <dgm:pt modelId="{B8D3E77F-5CCC-4E46-8069-B091AD617B2C}">
      <dgm:prSet/>
      <dgm:spPr/>
      <dgm:t>
        <a:bodyPr/>
        <a:lstStyle/>
        <a:p>
          <a:pPr marL="228600">
            <a:lnSpc>
              <a:spcPct val="90000"/>
            </a:lnSpc>
            <a:spcBef>
              <a:spcPct val="0"/>
            </a:spcBef>
          </a:pPr>
          <a:r>
            <a:rPr lang="fr-CA" sz="2000" dirty="0"/>
            <a:t>L’autorité compétente peut, à toute heure raisonnable, pénétrer sur les lieux où s’effectuent les travaux de démolition afin de vérifier si ceux-ci sont exécutés conformément à la décision du conseil.</a:t>
          </a:r>
          <a:endParaRPr lang="en-US" sz="2000" dirty="0"/>
        </a:p>
      </dgm:t>
    </dgm:pt>
    <dgm:pt modelId="{2EC7F882-3395-4181-8EA7-60ADB7913CD2}" type="parTrans" cxnId="{B3DD07E6-6B86-4EA9-96B7-C3A11D0E04A9}">
      <dgm:prSet/>
      <dgm:spPr/>
      <dgm:t>
        <a:bodyPr/>
        <a:lstStyle/>
        <a:p>
          <a:endParaRPr lang="en-US"/>
        </a:p>
      </dgm:t>
    </dgm:pt>
    <dgm:pt modelId="{A904197E-C378-4090-9DD7-4046C97BF3B2}" type="sibTrans" cxnId="{B3DD07E6-6B86-4EA9-96B7-C3A11D0E04A9}">
      <dgm:prSet/>
      <dgm:spPr/>
      <dgm:t>
        <a:bodyPr/>
        <a:lstStyle/>
        <a:p>
          <a:endParaRPr lang="en-US"/>
        </a:p>
      </dgm:t>
    </dgm:pt>
    <dgm:pt modelId="{5737DA31-FB32-48D2-94CF-1A37C2FA8A3C}">
      <dgm:prSet/>
      <dgm:spPr/>
      <dgm:t>
        <a:bodyPr/>
        <a:lstStyle/>
        <a:p>
          <a:pPr marL="228600">
            <a:lnSpc>
              <a:spcPct val="90000"/>
            </a:lnSpc>
            <a:spcBef>
              <a:spcPct val="0"/>
            </a:spcBef>
          </a:pPr>
          <a:r>
            <a:rPr lang="fr-CA" sz="2000" dirty="0"/>
            <a:t>Sur demande, la personne représentant l’autorité compétente doit donner son identité et exhiber le certificat, délivré par la municipalité, attestant sa qualité.</a:t>
          </a:r>
          <a:endParaRPr lang="en-US" sz="2000" dirty="0"/>
        </a:p>
      </dgm:t>
    </dgm:pt>
    <dgm:pt modelId="{8CF0F6C2-BD7D-4C06-A072-011FAC8BD504}" type="parTrans" cxnId="{2A6B3E31-41A5-4FC1-8D49-02C40374D7E8}">
      <dgm:prSet/>
      <dgm:spPr/>
      <dgm:t>
        <a:bodyPr/>
        <a:lstStyle/>
        <a:p>
          <a:endParaRPr lang="en-US"/>
        </a:p>
      </dgm:t>
    </dgm:pt>
    <dgm:pt modelId="{9B13E250-6519-4BD5-8F57-088B87E37C0A}" type="sibTrans" cxnId="{2A6B3E31-41A5-4FC1-8D49-02C40374D7E8}">
      <dgm:prSet/>
      <dgm:spPr/>
      <dgm:t>
        <a:bodyPr/>
        <a:lstStyle/>
        <a:p>
          <a:endParaRPr lang="en-US"/>
        </a:p>
      </dgm:t>
    </dgm:pt>
    <dgm:pt modelId="{64EBEDE6-4143-468F-8100-E07386A45298}">
      <dgm:prSet/>
      <dgm:spPr/>
      <dgm:t>
        <a:bodyPr/>
        <a:lstStyle/>
        <a:p>
          <a:pPr marL="228600">
            <a:lnSpc>
              <a:spcPct val="200000"/>
            </a:lnSpc>
            <a:spcBef>
              <a:spcPct val="0"/>
            </a:spcBef>
          </a:pPr>
          <a:r>
            <a:rPr lang="fr-CA" sz="2000" dirty="0"/>
            <a:t>Est passible d’une amende maximale de 500 $ :</a:t>
          </a:r>
          <a:endParaRPr lang="en-US" sz="2000" dirty="0"/>
        </a:p>
      </dgm:t>
    </dgm:pt>
    <dgm:pt modelId="{7F648065-5230-40A2-A7F7-4D3A1EAA1C9F}" type="parTrans" cxnId="{7F5EE27E-AFFA-43CE-9623-26AA52B41F28}">
      <dgm:prSet/>
      <dgm:spPr/>
      <dgm:t>
        <a:bodyPr/>
        <a:lstStyle/>
        <a:p>
          <a:endParaRPr lang="en-US"/>
        </a:p>
      </dgm:t>
    </dgm:pt>
    <dgm:pt modelId="{BBB405DE-EA8F-4AD6-AF7D-14276AC9F780}" type="sibTrans" cxnId="{7F5EE27E-AFFA-43CE-9623-26AA52B41F28}">
      <dgm:prSet/>
      <dgm:spPr/>
      <dgm:t>
        <a:bodyPr/>
        <a:lstStyle/>
        <a:p>
          <a:endParaRPr lang="en-US"/>
        </a:p>
      </dgm:t>
    </dgm:pt>
    <dgm:pt modelId="{CC6748CE-B014-40E8-9A46-F6F20F7CAAC3}">
      <dgm:prSet custT="1"/>
      <dgm:spPr/>
      <dgm:t>
        <a:bodyPr/>
        <a:lstStyle/>
        <a:p>
          <a:pPr marL="540000">
            <a:lnSpc>
              <a:spcPct val="90000"/>
            </a:lnSpc>
            <a:spcBef>
              <a:spcPts val="600"/>
            </a:spcBef>
          </a:pPr>
          <a:r>
            <a:rPr lang="fr-CA" sz="1800" dirty="0"/>
            <a:t>Quiconque empêche l’autorité compétente de pénétrer sur les lieux où s’effectuent les travaux de démolition ;</a:t>
          </a:r>
          <a:endParaRPr lang="en-US" sz="1800" dirty="0"/>
        </a:p>
      </dgm:t>
    </dgm:pt>
    <dgm:pt modelId="{9183137B-2B58-4BDB-A464-015092367A31}" type="parTrans" cxnId="{374A580B-D6C3-4A0D-8D73-7494AF7856F5}">
      <dgm:prSet/>
      <dgm:spPr/>
      <dgm:t>
        <a:bodyPr/>
        <a:lstStyle/>
        <a:p>
          <a:endParaRPr lang="en-US"/>
        </a:p>
      </dgm:t>
    </dgm:pt>
    <dgm:pt modelId="{A041AEC3-BF78-43B4-BE4D-9A78A74766F4}" type="sibTrans" cxnId="{374A580B-D6C3-4A0D-8D73-7494AF7856F5}">
      <dgm:prSet/>
      <dgm:spPr/>
      <dgm:t>
        <a:bodyPr/>
        <a:lstStyle/>
        <a:p>
          <a:endParaRPr lang="en-US"/>
        </a:p>
      </dgm:t>
    </dgm:pt>
    <dgm:pt modelId="{7C35C502-7ABA-4224-BE93-5AEC025F6C83}">
      <dgm:prSet custT="1"/>
      <dgm:spPr/>
      <dgm:t>
        <a:bodyPr/>
        <a:lstStyle/>
        <a:p>
          <a:pPr marL="540000">
            <a:lnSpc>
              <a:spcPct val="90000"/>
            </a:lnSpc>
            <a:spcBef>
              <a:spcPts val="600"/>
            </a:spcBef>
          </a:pPr>
          <a:r>
            <a:rPr lang="fr-CA" sz="1800" dirty="0"/>
            <a:t>La personne en autorité chargée de l’exécution des travaux de démolition qui, sur les lieux où doivent s’effectuer ces travaux, refuse d’exhiber, sur demande de l’autorité compétente, un exemplaire du certificat d’autorisation.</a:t>
          </a:r>
          <a:endParaRPr lang="en-US" sz="1800" dirty="0"/>
        </a:p>
      </dgm:t>
    </dgm:pt>
    <dgm:pt modelId="{895AEF04-0953-4BA0-94FF-23ED1D12785C}" type="parTrans" cxnId="{4D221A8B-DBC1-4471-BF96-E3CAAA455F40}">
      <dgm:prSet/>
      <dgm:spPr/>
      <dgm:t>
        <a:bodyPr/>
        <a:lstStyle/>
        <a:p>
          <a:endParaRPr lang="en-US"/>
        </a:p>
      </dgm:t>
    </dgm:pt>
    <dgm:pt modelId="{EA1F63CE-008D-45C5-BB11-0B4584518171}" type="sibTrans" cxnId="{4D221A8B-DBC1-4471-BF96-E3CAAA455F40}">
      <dgm:prSet/>
      <dgm:spPr/>
      <dgm:t>
        <a:bodyPr/>
        <a:lstStyle/>
        <a:p>
          <a:endParaRPr lang="en-US"/>
        </a:p>
      </dgm:t>
    </dgm:pt>
    <dgm:pt modelId="{452B0775-01EB-4588-9815-1A4036796CA9}" type="pres">
      <dgm:prSet presAssocID="{0949D180-EF7C-4D86-8368-04AC6D4BB0BC}" presName="linear" presStyleCnt="0">
        <dgm:presLayoutVars>
          <dgm:animLvl val="lvl"/>
          <dgm:resizeHandles val="exact"/>
        </dgm:presLayoutVars>
      </dgm:prSet>
      <dgm:spPr/>
    </dgm:pt>
    <dgm:pt modelId="{CD0C0B71-87A6-48D0-B1BB-123AC519E1A4}" type="pres">
      <dgm:prSet presAssocID="{96115391-1766-442C-88B4-D99F125DDE60}" presName="parentText" presStyleLbl="node1" presStyleIdx="0" presStyleCnt="1">
        <dgm:presLayoutVars>
          <dgm:chMax val="0"/>
          <dgm:bulletEnabled val="1"/>
        </dgm:presLayoutVars>
      </dgm:prSet>
      <dgm:spPr/>
    </dgm:pt>
    <dgm:pt modelId="{F890AF5B-9040-4548-A1C8-79AAD0B2F1BC}" type="pres">
      <dgm:prSet presAssocID="{96115391-1766-442C-88B4-D99F125DDE60}" presName="childText" presStyleLbl="revTx" presStyleIdx="0" presStyleCnt="1">
        <dgm:presLayoutVars>
          <dgm:bulletEnabled val="1"/>
        </dgm:presLayoutVars>
      </dgm:prSet>
      <dgm:spPr/>
    </dgm:pt>
  </dgm:ptLst>
  <dgm:cxnLst>
    <dgm:cxn modelId="{31F13500-1251-4BE7-9F1B-5EF96D45AB8C}" type="presOf" srcId="{CC6748CE-B014-40E8-9A46-F6F20F7CAAC3}" destId="{F890AF5B-9040-4548-A1C8-79AAD0B2F1BC}" srcOrd="0" destOrd="4" presId="urn:microsoft.com/office/officeart/2005/8/layout/vList2"/>
    <dgm:cxn modelId="{374A580B-D6C3-4A0D-8D73-7494AF7856F5}" srcId="{7C35C502-7ABA-4224-BE93-5AEC025F6C83}" destId="{CC6748CE-B014-40E8-9A46-F6F20F7CAAC3}" srcOrd="0" destOrd="0" parTransId="{9183137B-2B58-4BDB-A464-015092367A31}" sibTransId="{A041AEC3-BF78-43B4-BE4D-9A78A74766F4}"/>
    <dgm:cxn modelId="{7CD7BB14-A3A6-4BBB-9EA1-59C21C07D0AB}" type="presOf" srcId="{0949D180-EF7C-4D86-8368-04AC6D4BB0BC}" destId="{452B0775-01EB-4588-9815-1A4036796CA9}" srcOrd="0" destOrd="0" presId="urn:microsoft.com/office/officeart/2005/8/layout/vList2"/>
    <dgm:cxn modelId="{2A6B3E31-41A5-4FC1-8D49-02C40374D7E8}" srcId="{96115391-1766-442C-88B4-D99F125DDE60}" destId="{5737DA31-FB32-48D2-94CF-1A37C2FA8A3C}" srcOrd="1" destOrd="0" parTransId="{8CF0F6C2-BD7D-4C06-A072-011FAC8BD504}" sibTransId="{9B13E250-6519-4BD5-8F57-088B87E37C0A}"/>
    <dgm:cxn modelId="{0E22DD3B-B738-4EB8-8282-6A29CB740333}" type="presOf" srcId="{7C35C502-7ABA-4224-BE93-5AEC025F6C83}" destId="{F890AF5B-9040-4548-A1C8-79AAD0B2F1BC}" srcOrd="0" destOrd="3" presId="urn:microsoft.com/office/officeart/2005/8/layout/vList2"/>
    <dgm:cxn modelId="{55220C42-BD47-4D48-BBB7-051B2AC73F72}" type="presOf" srcId="{64EBEDE6-4143-468F-8100-E07386A45298}" destId="{F890AF5B-9040-4548-A1C8-79AAD0B2F1BC}" srcOrd="0" destOrd="2" presId="urn:microsoft.com/office/officeart/2005/8/layout/vList2"/>
    <dgm:cxn modelId="{3D253D46-48F7-484B-B6FD-250BCB42D1CF}" type="presOf" srcId="{B8D3E77F-5CCC-4E46-8069-B091AD617B2C}" destId="{F890AF5B-9040-4548-A1C8-79AAD0B2F1BC}" srcOrd="0" destOrd="0" presId="urn:microsoft.com/office/officeart/2005/8/layout/vList2"/>
    <dgm:cxn modelId="{7F5EE27E-AFFA-43CE-9623-26AA52B41F28}" srcId="{96115391-1766-442C-88B4-D99F125DDE60}" destId="{64EBEDE6-4143-468F-8100-E07386A45298}" srcOrd="2" destOrd="0" parTransId="{7F648065-5230-40A2-A7F7-4D3A1EAA1C9F}" sibTransId="{BBB405DE-EA8F-4AD6-AF7D-14276AC9F780}"/>
    <dgm:cxn modelId="{53398185-A421-495B-B255-2BF034844574}" type="presOf" srcId="{5737DA31-FB32-48D2-94CF-1A37C2FA8A3C}" destId="{F890AF5B-9040-4548-A1C8-79AAD0B2F1BC}" srcOrd="0" destOrd="1" presId="urn:microsoft.com/office/officeart/2005/8/layout/vList2"/>
    <dgm:cxn modelId="{4D221A8B-DBC1-4471-BF96-E3CAAA455F40}" srcId="{64EBEDE6-4143-468F-8100-E07386A45298}" destId="{7C35C502-7ABA-4224-BE93-5AEC025F6C83}" srcOrd="0" destOrd="0" parTransId="{895AEF04-0953-4BA0-94FF-23ED1D12785C}" sibTransId="{EA1F63CE-008D-45C5-BB11-0B4584518171}"/>
    <dgm:cxn modelId="{B3DD07E6-6B86-4EA9-96B7-C3A11D0E04A9}" srcId="{96115391-1766-442C-88B4-D99F125DDE60}" destId="{B8D3E77F-5CCC-4E46-8069-B091AD617B2C}" srcOrd="0" destOrd="0" parTransId="{2EC7F882-3395-4181-8EA7-60ADB7913CD2}" sibTransId="{A904197E-C378-4090-9DD7-4046C97BF3B2}"/>
    <dgm:cxn modelId="{3FE3E0FA-1608-40B9-81C4-FED4AE72721B}" srcId="{0949D180-EF7C-4D86-8368-04AC6D4BB0BC}" destId="{96115391-1766-442C-88B4-D99F125DDE60}" srcOrd="0" destOrd="0" parTransId="{CCA6D788-54DF-430B-8B29-BC422704E99A}" sibTransId="{010ACC53-8922-46F2-822F-3A5DBB27767D}"/>
    <dgm:cxn modelId="{DBCC22FB-1BC1-45DE-A157-26733DC46559}" type="presOf" srcId="{96115391-1766-442C-88B4-D99F125DDE60}" destId="{CD0C0B71-87A6-48D0-B1BB-123AC519E1A4}" srcOrd="0" destOrd="0" presId="urn:microsoft.com/office/officeart/2005/8/layout/vList2"/>
    <dgm:cxn modelId="{DAFBB18C-56D9-4B55-8065-29AD128F2330}" type="presParOf" srcId="{452B0775-01EB-4588-9815-1A4036796CA9}" destId="{CD0C0B71-87A6-48D0-B1BB-123AC519E1A4}" srcOrd="0" destOrd="0" presId="urn:microsoft.com/office/officeart/2005/8/layout/vList2"/>
    <dgm:cxn modelId="{6FBEAEB6-8EA9-4BC6-A756-CD49B0FA0345}" type="presParOf" srcId="{452B0775-01EB-4588-9815-1A4036796CA9}" destId="{F890AF5B-9040-4548-A1C8-79AAD0B2F1BC}"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A464A-605B-46F2-8138-33FD6006109B}">
      <dsp:nvSpPr>
        <dsp:cNvPr id="0" name=""/>
        <dsp:cNvSpPr/>
      </dsp:nvSpPr>
      <dsp:spPr>
        <a:xfrm>
          <a:off x="0" y="171269"/>
          <a:ext cx="10271760" cy="1379503"/>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100000"/>
            </a:lnSpc>
            <a:spcBef>
              <a:spcPct val="0"/>
            </a:spcBef>
            <a:spcAft>
              <a:spcPct val="35000"/>
            </a:spcAft>
            <a:buNone/>
          </a:pPr>
          <a:r>
            <a:rPr lang="fr-CA" sz="3500" kern="1200"/>
            <a:t>Titre du règlement</a:t>
          </a:r>
          <a:endParaRPr lang="en-US" sz="3500" kern="1200" dirty="0"/>
        </a:p>
      </dsp:txBody>
      <dsp:txXfrm>
        <a:off x="67342" y="238611"/>
        <a:ext cx="10137076" cy="1244819"/>
      </dsp:txXfrm>
    </dsp:sp>
    <dsp:sp modelId="{ED34C6AF-2E78-428F-BD3E-FDE08BA3DE5F}">
      <dsp:nvSpPr>
        <dsp:cNvPr id="0" name=""/>
        <dsp:cNvSpPr/>
      </dsp:nvSpPr>
      <dsp:spPr>
        <a:xfrm>
          <a:off x="0" y="1651573"/>
          <a:ext cx="10271760" cy="1379503"/>
        </a:xfrm>
        <a:prstGeom prst="roundRect">
          <a:avLst/>
        </a:prstGeom>
        <a:solidFill>
          <a:schemeClr val="accent2">
            <a:hueOff val="7666415"/>
            <a:satOff val="-25807"/>
            <a:lumOff val="3882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fr-CA" sz="3500" kern="1200">
              <a:solidFill>
                <a:schemeClr val="tx1"/>
              </a:solidFill>
            </a:rPr>
            <a:t>Le projet de Règlement s’intitule : « Règlement concernant la démolition d’immeubles numéro 438 »</a:t>
          </a:r>
          <a:endParaRPr lang="en-US" sz="3500" kern="1200" dirty="0">
            <a:solidFill>
              <a:schemeClr val="tx1"/>
            </a:solidFill>
          </a:endParaRPr>
        </a:p>
      </dsp:txBody>
      <dsp:txXfrm>
        <a:off x="67342" y="1718915"/>
        <a:ext cx="10137076" cy="12448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C243C-DC01-45A0-9737-8322C5D24D58}">
      <dsp:nvSpPr>
        <dsp:cNvPr id="0" name=""/>
        <dsp:cNvSpPr/>
      </dsp:nvSpPr>
      <dsp:spPr>
        <a:xfrm>
          <a:off x="0" y="1136"/>
          <a:ext cx="7855999" cy="0"/>
        </a:xfrm>
        <a:prstGeom prst="lin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503A91-EE53-4F2B-8AF3-4754C26BD958}">
      <dsp:nvSpPr>
        <dsp:cNvPr id="0" name=""/>
        <dsp:cNvSpPr/>
      </dsp:nvSpPr>
      <dsp:spPr>
        <a:xfrm>
          <a:off x="0" y="1136"/>
          <a:ext cx="7855999" cy="1763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b="1" u="none" kern="1200" dirty="0"/>
            <a:t>Pénalité</a:t>
          </a:r>
          <a:br>
            <a:rPr lang="fr-CA" sz="1800" u="none" kern="1200" dirty="0"/>
          </a:br>
          <a:r>
            <a:rPr lang="fr-CA" sz="1800" kern="1200" dirty="0"/>
            <a:t>Quiconque procède ou fait procéder à la démolition d’un bâtiment sans autorisation ou à l’encontre des conditions d’une autorisation commet une infraction et est passible d’une amende d’au moins 10 000 $ et d’au plus 250 000 $.</a:t>
          </a:r>
          <a:endParaRPr lang="en-US" sz="1800" u="none" kern="1200" dirty="0"/>
        </a:p>
      </dsp:txBody>
      <dsp:txXfrm>
        <a:off x="0" y="1136"/>
        <a:ext cx="7855999" cy="1763485"/>
      </dsp:txXfrm>
    </dsp:sp>
    <dsp:sp modelId="{7E08A5D0-5925-47EE-BC56-59AD9AF870BA}">
      <dsp:nvSpPr>
        <dsp:cNvPr id="0" name=""/>
        <dsp:cNvSpPr/>
      </dsp:nvSpPr>
      <dsp:spPr>
        <a:xfrm>
          <a:off x="0" y="1764621"/>
          <a:ext cx="7855999" cy="0"/>
        </a:xfrm>
        <a:prstGeom prst="lin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155BE5-D1CC-43B2-BCD4-9832526EEAA2}">
      <dsp:nvSpPr>
        <dsp:cNvPr id="0" name=""/>
        <dsp:cNvSpPr/>
      </dsp:nvSpPr>
      <dsp:spPr>
        <a:xfrm>
          <a:off x="0" y="1764621"/>
          <a:ext cx="7848327" cy="18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b="1" u="none" kern="1200" dirty="0"/>
            <a:t>Ordonnance de reconstitution de l’immeuble</a:t>
          </a:r>
          <a:br>
            <a:rPr lang="fr-CA" sz="1800" u="none" kern="1200" dirty="0"/>
          </a:br>
          <a:r>
            <a:rPr lang="fr-CA" sz="1800" kern="1200" dirty="0"/>
            <a:t>En plus de payer une amende, la personne ayant procédé ou fait procéder à la démolition peut être obligée de reconstituer l'immeuble ainsi démoli. À défaut pour elle de reconstituer l'immeuble conformément au règlement, le conseil peut faire exécuter les travaux et en recouvrer les frais de ce dernier.</a:t>
          </a:r>
          <a:endParaRPr lang="en-US" sz="1800" u="none" kern="1200" dirty="0"/>
        </a:p>
      </dsp:txBody>
      <dsp:txXfrm>
        <a:off x="0" y="1764621"/>
        <a:ext cx="7848327" cy="1878429"/>
      </dsp:txXfrm>
    </dsp:sp>
    <dsp:sp modelId="{470D2643-A367-4BED-BC68-23AA87596743}">
      <dsp:nvSpPr>
        <dsp:cNvPr id="0" name=""/>
        <dsp:cNvSpPr/>
      </dsp:nvSpPr>
      <dsp:spPr>
        <a:xfrm>
          <a:off x="0" y="3643051"/>
          <a:ext cx="7855999" cy="0"/>
        </a:xfrm>
        <a:prstGeom prst="line">
          <a:avLst/>
        </a:prstGeom>
        <a:solidFill>
          <a:schemeClr val="lt1">
            <a:hueOff val="0"/>
            <a:satOff val="0"/>
            <a:lumOff val="0"/>
            <a:alphaOff val="0"/>
          </a:schemeClr>
        </a:solidFill>
        <a:ln w="1079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2FB95-2700-4F30-81A9-7107A1890B26}">
      <dsp:nvSpPr>
        <dsp:cNvPr id="0" name=""/>
        <dsp:cNvSpPr/>
      </dsp:nvSpPr>
      <dsp:spPr>
        <a:xfrm>
          <a:off x="0" y="3643051"/>
          <a:ext cx="7855999" cy="1500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b="1" u="none" kern="1200" dirty="0">
              <a:effectLst/>
            </a:rPr>
            <a:t>Créance prioritaire</a:t>
          </a:r>
          <a:br>
            <a:rPr lang="fr-CA" sz="1800" u="none" kern="1200" dirty="0">
              <a:effectLst/>
            </a:rPr>
          </a:br>
          <a:r>
            <a:rPr lang="fr-CA" sz="1800" kern="1200" dirty="0"/>
            <a:t>Les frais encourus par la Ville lorsqu’elle doit faire exécuter des travaux en vertu des articles 12 et 15 constituent une créance prioritaire sur le terrain où était situé l’immeuble, au même titre et selon le même rang que les créances visées au paragraphe 5° de l’article 2651 du Code civil ; ces frais sont garantis par une hypothèque légale sur ce terrain.</a:t>
          </a:r>
          <a:endParaRPr lang="en-US" sz="1800" u="none" kern="1200" dirty="0">
            <a:effectLst/>
          </a:endParaRPr>
        </a:p>
      </dsp:txBody>
      <dsp:txXfrm>
        <a:off x="0" y="3643051"/>
        <a:ext cx="7855999" cy="1500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2A2CF-9D4F-41EB-8277-3672397CB523}">
      <dsp:nvSpPr>
        <dsp:cNvPr id="0" name=""/>
        <dsp:cNvSpPr/>
      </dsp:nvSpPr>
      <dsp:spPr>
        <a:xfrm>
          <a:off x="0" y="754731"/>
          <a:ext cx="7315200" cy="13933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315F21-06BF-4F03-9881-9B3B52CA2296}">
      <dsp:nvSpPr>
        <dsp:cNvPr id="0" name=""/>
        <dsp:cNvSpPr/>
      </dsp:nvSpPr>
      <dsp:spPr>
        <a:xfrm>
          <a:off x="421488" y="1068234"/>
          <a:ext cx="766342" cy="7663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81CB67-9A33-4F8F-AD91-56B65E5116FE}">
      <dsp:nvSpPr>
        <dsp:cNvPr id="0" name=""/>
        <dsp:cNvSpPr/>
      </dsp:nvSpPr>
      <dsp:spPr>
        <a:xfrm>
          <a:off x="1609319" y="754731"/>
          <a:ext cx="5705880" cy="139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463" tIns="147463" rIns="147463" bIns="147463" numCol="1" spcCol="1270" anchor="ctr" anchorCtr="0">
          <a:noAutofit/>
        </a:bodyPr>
        <a:lstStyle/>
        <a:p>
          <a:pPr marL="0" lvl="0" indent="0" algn="l" defTabSz="844550">
            <a:lnSpc>
              <a:spcPct val="100000"/>
            </a:lnSpc>
            <a:spcBef>
              <a:spcPct val="0"/>
            </a:spcBef>
            <a:spcAft>
              <a:spcPct val="35000"/>
            </a:spcAft>
            <a:buNone/>
          </a:pPr>
          <a:r>
            <a:rPr lang="fr-CA" sz="1900" kern="1200" dirty="0"/>
            <a:t>Aux fins de l’administration et de l’application du présent règlement, le fonctionnaire désigné est un employé de la Ville autorisé en vertu de ses fonctions.</a:t>
          </a:r>
          <a:endParaRPr lang="en-US" sz="1900" kern="1200" dirty="0"/>
        </a:p>
      </dsp:txBody>
      <dsp:txXfrm>
        <a:off x="1609319" y="754731"/>
        <a:ext cx="5705880" cy="1393350"/>
      </dsp:txXfrm>
    </dsp:sp>
    <dsp:sp modelId="{A2277189-9319-4656-B71F-A4D9F3F73C8C}">
      <dsp:nvSpPr>
        <dsp:cNvPr id="0" name=""/>
        <dsp:cNvSpPr/>
      </dsp:nvSpPr>
      <dsp:spPr>
        <a:xfrm>
          <a:off x="0" y="3251150"/>
          <a:ext cx="7315200" cy="139335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EEE5B5-FEBA-461F-893C-8196D76373B9}">
      <dsp:nvSpPr>
        <dsp:cNvPr id="0" name=""/>
        <dsp:cNvSpPr/>
      </dsp:nvSpPr>
      <dsp:spPr>
        <a:xfrm>
          <a:off x="431144" y="3563367"/>
          <a:ext cx="766342" cy="7663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91A98F-E73B-40B4-BE14-A924959660D1}">
      <dsp:nvSpPr>
        <dsp:cNvPr id="0" name=""/>
        <dsp:cNvSpPr/>
      </dsp:nvSpPr>
      <dsp:spPr>
        <a:xfrm>
          <a:off x="1573258" y="3251150"/>
          <a:ext cx="5705880" cy="1393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463" tIns="147463" rIns="147463" bIns="147463" numCol="1" spcCol="1270" anchor="ctr" anchorCtr="0">
          <a:noAutofit/>
        </a:bodyPr>
        <a:lstStyle/>
        <a:p>
          <a:pPr marL="0" lvl="0" indent="0" algn="l" defTabSz="844550">
            <a:lnSpc>
              <a:spcPct val="100000"/>
            </a:lnSpc>
            <a:spcBef>
              <a:spcPct val="0"/>
            </a:spcBef>
            <a:spcAft>
              <a:spcPct val="35000"/>
            </a:spcAft>
            <a:buNone/>
          </a:pPr>
          <a:r>
            <a:rPr lang="fr-CA" sz="1900" kern="1200" dirty="0"/>
            <a:t>Le conseil constitue un Comité désigné sous le nom de « Comité d’étude des demandes d’autorisation de démolition ».</a:t>
          </a:r>
          <a:endParaRPr lang="en-US" sz="1900" kern="1200" dirty="0"/>
        </a:p>
      </dsp:txBody>
      <dsp:txXfrm>
        <a:off x="1573258" y="3251150"/>
        <a:ext cx="5705880" cy="1393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FED8D-FE1E-40D6-B838-7D02A16589C6}">
      <dsp:nvSpPr>
        <dsp:cNvPr id="0" name=""/>
        <dsp:cNvSpPr/>
      </dsp:nvSpPr>
      <dsp:spPr>
        <a:xfrm>
          <a:off x="0" y="0"/>
          <a:ext cx="8162297" cy="17128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fr-CA" sz="2400" kern="1200" dirty="0"/>
            <a:t>Il est interdit à quiconque de démolir un bâtiment, à moins que le propriétaire de ce bâtiment n’ait, au préalable, obtenu une autorisation du conseil. L’alinéa précédent ne s’applique pas aux immeubles des catégories suivantes :</a:t>
          </a:r>
          <a:endParaRPr lang="en-US" sz="2400" kern="1200" dirty="0"/>
        </a:p>
      </dsp:txBody>
      <dsp:txXfrm>
        <a:off x="83616" y="83616"/>
        <a:ext cx="7995065" cy="1545648"/>
      </dsp:txXfrm>
    </dsp:sp>
    <dsp:sp modelId="{FB70C612-C2E6-4E5D-98CC-1C3B9EDD8D52}">
      <dsp:nvSpPr>
        <dsp:cNvPr id="0" name=""/>
        <dsp:cNvSpPr/>
      </dsp:nvSpPr>
      <dsp:spPr>
        <a:xfrm>
          <a:off x="0" y="1733773"/>
          <a:ext cx="8162297" cy="3530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915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fr-CA" sz="1900" kern="1200" dirty="0"/>
            <a:t>Un bâtiment complémentaire ; </a:t>
          </a:r>
          <a:endParaRPr lang="en-US" sz="1900" kern="1200" dirty="0"/>
        </a:p>
        <a:p>
          <a:pPr marL="171450" lvl="1" indent="-171450" algn="l" defTabSz="844550">
            <a:lnSpc>
              <a:spcPct val="90000"/>
            </a:lnSpc>
            <a:spcBef>
              <a:spcPct val="0"/>
            </a:spcBef>
            <a:spcAft>
              <a:spcPct val="20000"/>
            </a:spcAft>
            <a:buChar char="•"/>
          </a:pPr>
          <a:r>
            <a:rPr lang="fr-CA" sz="1900" kern="1200" dirty="0"/>
            <a:t>Une maison mobile ; </a:t>
          </a:r>
          <a:endParaRPr lang="en-US" sz="1900" kern="1200" dirty="0"/>
        </a:p>
        <a:p>
          <a:pPr marL="171450" lvl="1" indent="-171450" algn="l" defTabSz="844550">
            <a:lnSpc>
              <a:spcPct val="90000"/>
            </a:lnSpc>
            <a:spcBef>
              <a:spcPct val="0"/>
            </a:spcBef>
            <a:spcAft>
              <a:spcPct val="20000"/>
            </a:spcAft>
            <a:buChar char="•"/>
          </a:pPr>
          <a:r>
            <a:rPr lang="fr-CA" sz="1900" kern="1200" dirty="0"/>
            <a:t>Un bâtiment agricole ;</a:t>
          </a:r>
          <a:endParaRPr lang="en-US" sz="1900" kern="1200" dirty="0"/>
        </a:p>
        <a:p>
          <a:pPr marL="171450" lvl="1" indent="-171450" algn="l" defTabSz="844550">
            <a:lnSpc>
              <a:spcPct val="90000"/>
            </a:lnSpc>
            <a:spcBef>
              <a:spcPct val="0"/>
            </a:spcBef>
            <a:spcAft>
              <a:spcPct val="20000"/>
            </a:spcAft>
            <a:buChar char="•"/>
          </a:pPr>
          <a:r>
            <a:rPr lang="fr-CA" sz="1900" kern="1200" dirty="0"/>
            <a:t>Un bâtiment qui présente un danger pour la sécurité du public, et ce, lorsqu’il y a urgence d’agir ; </a:t>
          </a:r>
          <a:endParaRPr lang="en-US" sz="1900" kern="1200" dirty="0"/>
        </a:p>
        <a:p>
          <a:pPr marL="171450" lvl="1" indent="-171450" algn="l" defTabSz="844550">
            <a:lnSpc>
              <a:spcPct val="90000"/>
            </a:lnSpc>
            <a:spcBef>
              <a:spcPct val="0"/>
            </a:spcBef>
            <a:spcAft>
              <a:spcPct val="20000"/>
            </a:spcAft>
            <a:buChar char="•"/>
          </a:pPr>
          <a:r>
            <a:rPr lang="fr-CA" sz="1900" kern="1200" dirty="0"/>
            <a:t>Un bâtiment à démolir afin de permettre un projet d’infrastructure d’utilité publique à la demande d’un organisme public ou de son mandataire ; </a:t>
          </a:r>
          <a:endParaRPr lang="en-US" sz="1900" kern="1200" dirty="0"/>
        </a:p>
        <a:p>
          <a:pPr marL="171450" lvl="1" indent="-171450" algn="l" defTabSz="844550">
            <a:lnSpc>
              <a:spcPct val="90000"/>
            </a:lnSpc>
            <a:spcBef>
              <a:spcPct val="0"/>
            </a:spcBef>
            <a:spcAft>
              <a:spcPct val="20000"/>
            </a:spcAft>
            <a:buChar char="•"/>
          </a:pPr>
          <a:r>
            <a:rPr lang="fr-CA" sz="1900" kern="1200" dirty="0"/>
            <a:t>Un bâtiment lié à un service institutionnel, administratif ou récréatif pourvu qu’il appartienne à un organisme public ou son mandataire ;</a:t>
          </a:r>
          <a:endParaRPr lang="en-US" sz="1900" kern="1200" dirty="0"/>
        </a:p>
        <a:p>
          <a:pPr marL="171450" lvl="1" indent="-171450" algn="l" defTabSz="844550">
            <a:lnSpc>
              <a:spcPct val="90000"/>
            </a:lnSpc>
            <a:spcBef>
              <a:spcPct val="0"/>
            </a:spcBef>
            <a:spcAft>
              <a:spcPct val="20000"/>
            </a:spcAft>
            <a:buChar char="•"/>
          </a:pPr>
          <a:r>
            <a:rPr lang="fr-CA" sz="1900" kern="1200" dirty="0"/>
            <a:t>Un bâtiment conçu exclusivement à des fins de station-service, de réparation et d’entretien de véhicules routiers ou de lave-auto ;</a:t>
          </a:r>
          <a:endParaRPr lang="en-US" sz="1900" kern="1200" dirty="0"/>
        </a:p>
      </dsp:txBody>
      <dsp:txXfrm>
        <a:off x="0" y="1733773"/>
        <a:ext cx="8162297" cy="3530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5AA53-07CD-4C4A-A092-4F3C5F9B2486}">
      <dsp:nvSpPr>
        <dsp:cNvPr id="0" name=""/>
        <dsp:cNvSpPr/>
      </dsp:nvSpPr>
      <dsp:spPr>
        <a:xfrm>
          <a:off x="0" y="0"/>
          <a:ext cx="7315200" cy="0"/>
        </a:xfrm>
        <a:prstGeom prst="line">
          <a:avLst/>
        </a:prstGeom>
        <a:solidFill>
          <a:schemeClr val="lt1">
            <a:hueOff val="0"/>
            <a:satOff val="0"/>
            <a:lumOff val="0"/>
            <a:alphaOff val="0"/>
          </a:schemeClr>
        </a:solidFill>
        <a:ln w="9525" cap="flat" cmpd="sng" algn="ctr">
          <a:solidFill>
            <a:schemeClr val="accent1">
              <a:shade val="80000"/>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D854C64-2F8C-4ACE-979C-BEE49BE77704}">
      <dsp:nvSpPr>
        <dsp:cNvPr id="0" name=""/>
        <dsp:cNvSpPr/>
      </dsp:nvSpPr>
      <dsp:spPr>
        <a:xfrm>
          <a:off x="0" y="0"/>
          <a:ext cx="3495431" cy="5121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fr-CA" sz="2000" kern="1200" dirty="0"/>
            <a:t>Une demande présentée au Comité doit, en plus de fournir le formulaire de demande d’étude et d’avoir acquitté les frais d’analyse, être accompagnée des renseignements et documents suivants:</a:t>
          </a:r>
          <a:endParaRPr lang="en-US" sz="2000" kern="1200" dirty="0"/>
        </a:p>
      </dsp:txBody>
      <dsp:txXfrm>
        <a:off x="0" y="0"/>
        <a:ext cx="3495431" cy="5121275"/>
      </dsp:txXfrm>
    </dsp:sp>
    <dsp:sp modelId="{2083F85A-782F-42B5-AB61-95DFFD8546AA}">
      <dsp:nvSpPr>
        <dsp:cNvPr id="0" name=""/>
        <dsp:cNvSpPr/>
      </dsp:nvSpPr>
      <dsp:spPr>
        <a:xfrm>
          <a:off x="3567012" y="48262"/>
          <a:ext cx="3746039" cy="96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Wingdings" panose="05000000000000000000" pitchFamily="2" charset="2"/>
            <a:buNone/>
          </a:pPr>
          <a:r>
            <a:rPr lang="fr-CA" sz="1900" kern="1200" dirty="0"/>
            <a:t>Le cas échéant, une procuration du propriétaire autorisant le mandataire à agir en son nom;</a:t>
          </a:r>
          <a:endParaRPr lang="en-US" sz="1900" kern="1200" dirty="0"/>
        </a:p>
      </dsp:txBody>
      <dsp:txXfrm>
        <a:off x="3567012" y="48262"/>
        <a:ext cx="3746039" cy="965240"/>
      </dsp:txXfrm>
    </dsp:sp>
    <dsp:sp modelId="{ABF2B24D-2EC1-4F72-9470-D311A809F4CA}">
      <dsp:nvSpPr>
        <dsp:cNvPr id="0" name=""/>
        <dsp:cNvSpPr/>
      </dsp:nvSpPr>
      <dsp:spPr>
        <a:xfrm>
          <a:off x="3495431" y="1013502"/>
          <a:ext cx="381762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1C951B62-DB7B-4307-98D4-BD01DF19A1CE}">
      <dsp:nvSpPr>
        <dsp:cNvPr id="0" name=""/>
        <dsp:cNvSpPr/>
      </dsp:nvSpPr>
      <dsp:spPr>
        <a:xfrm>
          <a:off x="3567012" y="1061764"/>
          <a:ext cx="3746039" cy="96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Font typeface="Wingdings" panose="05000000000000000000" pitchFamily="2" charset="2"/>
            <a:buNone/>
          </a:pPr>
          <a:r>
            <a:rPr lang="fr-CA" sz="1900" kern="1200" dirty="0"/>
            <a:t>Les motifs qui justifient la demande d’autorisation de démolition;</a:t>
          </a:r>
          <a:endParaRPr lang="en-US" sz="1900" kern="1200" dirty="0"/>
        </a:p>
      </dsp:txBody>
      <dsp:txXfrm>
        <a:off x="3567012" y="1061764"/>
        <a:ext cx="3746039" cy="965240"/>
      </dsp:txXfrm>
    </dsp:sp>
    <dsp:sp modelId="{E96C2A30-A89F-42CD-B29B-3A08AB52BDB5}">
      <dsp:nvSpPr>
        <dsp:cNvPr id="0" name=""/>
        <dsp:cNvSpPr/>
      </dsp:nvSpPr>
      <dsp:spPr>
        <a:xfrm>
          <a:off x="3495431" y="2027004"/>
          <a:ext cx="381762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FB8168A9-D103-4ADF-B21D-4F4E06E9F1E9}">
      <dsp:nvSpPr>
        <dsp:cNvPr id="0" name=""/>
        <dsp:cNvSpPr/>
      </dsp:nvSpPr>
      <dsp:spPr>
        <a:xfrm>
          <a:off x="3567012" y="2075266"/>
          <a:ext cx="3746039" cy="96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r-CA" sz="1900" kern="1200"/>
            <a:t>Des photographies à jour de l’intérieur et de l’extérieur du bâtiment à démolir;</a:t>
          </a:r>
          <a:endParaRPr lang="en-US" sz="1900" kern="1200"/>
        </a:p>
      </dsp:txBody>
      <dsp:txXfrm>
        <a:off x="3567012" y="2075266"/>
        <a:ext cx="3746039" cy="965240"/>
      </dsp:txXfrm>
    </dsp:sp>
    <dsp:sp modelId="{60DD0315-7D11-4F58-821B-E7BF8E69503A}">
      <dsp:nvSpPr>
        <dsp:cNvPr id="0" name=""/>
        <dsp:cNvSpPr/>
      </dsp:nvSpPr>
      <dsp:spPr>
        <a:xfrm>
          <a:off x="3495431" y="3040506"/>
          <a:ext cx="381762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A1E5BE5C-589C-4B74-9417-5C91C16FBF26}">
      <dsp:nvSpPr>
        <dsp:cNvPr id="0" name=""/>
        <dsp:cNvSpPr/>
      </dsp:nvSpPr>
      <dsp:spPr>
        <a:xfrm>
          <a:off x="3567012" y="3088768"/>
          <a:ext cx="3746039" cy="96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r-CA" sz="1900" kern="1200"/>
            <a:t>Des photos en couleurs des bâtiments voisins;</a:t>
          </a:r>
          <a:endParaRPr lang="en-US" sz="1900" kern="1200"/>
        </a:p>
      </dsp:txBody>
      <dsp:txXfrm>
        <a:off x="3567012" y="3088768"/>
        <a:ext cx="3746039" cy="965240"/>
      </dsp:txXfrm>
    </dsp:sp>
    <dsp:sp modelId="{04468E77-8173-4D53-8001-1F84307927F9}">
      <dsp:nvSpPr>
        <dsp:cNvPr id="0" name=""/>
        <dsp:cNvSpPr/>
      </dsp:nvSpPr>
      <dsp:spPr>
        <a:xfrm>
          <a:off x="3495431" y="4054009"/>
          <a:ext cx="381762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 modelId="{4EDE1ECE-F055-4510-A7BC-FA66E8265F40}">
      <dsp:nvSpPr>
        <dsp:cNvPr id="0" name=""/>
        <dsp:cNvSpPr/>
      </dsp:nvSpPr>
      <dsp:spPr>
        <a:xfrm>
          <a:off x="3567012" y="4102271"/>
          <a:ext cx="3746039" cy="965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r-CA" sz="1900" kern="1200"/>
            <a:t>Une copie du plus récent certificat de localisation du terrain visé;</a:t>
          </a:r>
          <a:endParaRPr lang="en-US" sz="1900" kern="1200"/>
        </a:p>
      </dsp:txBody>
      <dsp:txXfrm>
        <a:off x="3567012" y="4102271"/>
        <a:ext cx="3746039" cy="965240"/>
      </dsp:txXfrm>
    </dsp:sp>
    <dsp:sp modelId="{6CE8472B-5FE3-44E7-9638-93DDA26AEC9F}">
      <dsp:nvSpPr>
        <dsp:cNvPr id="0" name=""/>
        <dsp:cNvSpPr/>
      </dsp:nvSpPr>
      <dsp:spPr>
        <a:xfrm>
          <a:off x="3495431" y="5067511"/>
          <a:ext cx="381762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621DA-E1F7-4D1A-89AF-5C18E9CB5575}">
      <dsp:nvSpPr>
        <dsp:cNvPr id="0" name=""/>
        <dsp:cNvSpPr/>
      </dsp:nvSpPr>
      <dsp:spPr>
        <a:xfrm>
          <a:off x="0" y="47238"/>
          <a:ext cx="7728267" cy="4992846"/>
        </a:xfrm>
        <a:prstGeom prst="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1066800">
            <a:lnSpc>
              <a:spcPct val="90000"/>
            </a:lnSpc>
            <a:spcBef>
              <a:spcPct val="0"/>
            </a:spcBef>
            <a:spcAft>
              <a:spcPct val="35000"/>
            </a:spcAft>
            <a:buNone/>
          </a:pPr>
          <a:endParaRPr lang="en-US" sz="2400" kern="1200" dirty="0"/>
        </a:p>
        <a:p>
          <a:pPr marL="171450" lvl="1" indent="-171450" algn="just" defTabSz="800100">
            <a:lnSpc>
              <a:spcPct val="90000"/>
            </a:lnSpc>
            <a:spcBef>
              <a:spcPct val="0"/>
            </a:spcBef>
            <a:spcAft>
              <a:spcPts val="1200"/>
            </a:spcAft>
            <a:buChar char="•"/>
          </a:pPr>
          <a:r>
            <a:rPr lang="fr-CA" sz="1800" kern="1200" dirty="0">
              <a:effectLst/>
              <a:latin typeface="+mj-lt"/>
              <a:ea typeface="Calibri" panose="020F0502020204030204" pitchFamily="34" charset="0"/>
              <a:cs typeface="Calibri" panose="020F0502020204030204" pitchFamily="34" charset="0"/>
            </a:rPr>
            <a:t>L’occupation actuelle du bâtiment et, le cas échéant, les mesures prévues pour relocaliser les locataires s’il en est ou la date depuis laquelle il est vacant; 7° Une copie des avis informant les locataires d’une demande de démolition et la preuve de livraison (à fournir suivant l’avis public);</a:t>
          </a:r>
          <a:endParaRPr lang="en-US" sz="1800" kern="1200" dirty="0">
            <a:latin typeface="+mj-lt"/>
            <a:cs typeface="Calibri" panose="020F0502020204030204" pitchFamily="34" charset="0"/>
          </a:endParaRPr>
        </a:p>
        <a:p>
          <a:pPr marL="171450" lvl="1" indent="-171450" algn="just" defTabSz="800100">
            <a:lnSpc>
              <a:spcPct val="90000"/>
            </a:lnSpc>
            <a:spcBef>
              <a:spcPct val="0"/>
            </a:spcBef>
            <a:spcAft>
              <a:spcPts val="1200"/>
            </a:spcAft>
            <a:buChar char="•"/>
          </a:pPr>
          <a:r>
            <a:rPr lang="fr-CA" sz="1800" kern="1200" dirty="0">
              <a:effectLst/>
              <a:latin typeface="+mj-lt"/>
              <a:ea typeface="Calibri" panose="020F0502020204030204" pitchFamily="34" charset="0"/>
              <a:cs typeface="Calibri" panose="020F0502020204030204" pitchFamily="34" charset="0"/>
            </a:rPr>
            <a:t>Un programme de réutilisation du sol dégagé constitué de plans et documents montrant le nouvel aménagement du terrain et/ou la nouvelle construction projetée afin de remplacer le bâtiment à démolir;</a:t>
          </a:r>
        </a:p>
        <a:p>
          <a:pPr marL="171450" lvl="1" indent="-171450" algn="just" defTabSz="800100">
            <a:lnSpc>
              <a:spcPct val="90000"/>
            </a:lnSpc>
            <a:spcBef>
              <a:spcPct val="0"/>
            </a:spcBef>
            <a:spcAft>
              <a:spcPts val="1200"/>
            </a:spcAft>
            <a:buChar char="•"/>
          </a:pPr>
          <a:r>
            <a:rPr lang="fr-CA" sz="1800" kern="1200" dirty="0">
              <a:effectLst/>
              <a:latin typeface="+mj-lt"/>
              <a:ea typeface="Calibri" panose="020F0502020204030204" pitchFamily="34" charset="0"/>
              <a:cs typeface="Calibri" panose="020F0502020204030204" pitchFamily="34" charset="0"/>
            </a:rPr>
            <a:t>L’échéancier des travaux de démolition et de reconstruction; </a:t>
          </a:r>
        </a:p>
        <a:p>
          <a:pPr marL="171450" lvl="1" indent="-171450" algn="just" defTabSz="800100">
            <a:lnSpc>
              <a:spcPct val="90000"/>
            </a:lnSpc>
            <a:spcBef>
              <a:spcPct val="0"/>
            </a:spcBef>
            <a:spcAft>
              <a:spcPts val="1200"/>
            </a:spcAft>
            <a:buChar char="•"/>
          </a:pPr>
          <a:r>
            <a:rPr lang="fr-CA" sz="1800" kern="1200" dirty="0">
              <a:effectLst/>
              <a:latin typeface="+mj-lt"/>
              <a:ea typeface="Calibri" panose="020F0502020204030204" pitchFamily="34" charset="0"/>
              <a:cs typeface="Calibri" panose="020F0502020204030204" pitchFamily="34" charset="0"/>
            </a:rPr>
            <a:t>Dans le cas d’un bâtiment cité et/ou faisant partie de l’inventaire du patrimoine bâti en vigueur de la MRC, un rapport préparé par un professionnel en patrimoine, indiquant les coûts de restauration et de construction à encourir pour lui redonner sa pleine valeur et démontrant que la construction est dans un tel état qu'elle ne peut être raisonnablement rénovée;</a:t>
          </a:r>
        </a:p>
      </dsp:txBody>
      <dsp:txXfrm>
        <a:off x="0" y="47238"/>
        <a:ext cx="7728267" cy="49928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B19D1-87CF-4C5C-B8F5-7F6EEE91820B}">
      <dsp:nvSpPr>
        <dsp:cNvPr id="0" name=""/>
        <dsp:cNvSpPr/>
      </dsp:nvSpPr>
      <dsp:spPr>
        <a:xfrm>
          <a:off x="0" y="11"/>
          <a:ext cx="7728267" cy="5087301"/>
        </a:xfrm>
        <a:prstGeom prst="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1244600">
            <a:lnSpc>
              <a:spcPct val="90000"/>
            </a:lnSpc>
            <a:spcBef>
              <a:spcPct val="0"/>
            </a:spcBef>
            <a:spcAft>
              <a:spcPct val="35000"/>
            </a:spcAft>
            <a:buNone/>
          </a:pPr>
          <a:endParaRPr lang="en-US" sz="2800" kern="1200" dirty="0"/>
        </a:p>
        <a:p>
          <a:pPr marL="171450" lvl="1" indent="-171450" algn="just" defTabSz="800100">
            <a:lnSpc>
              <a:spcPct val="90000"/>
            </a:lnSpc>
            <a:spcBef>
              <a:spcPct val="0"/>
            </a:spcBef>
            <a:spcAft>
              <a:spcPts val="1200"/>
            </a:spcAft>
            <a:buChar char="•"/>
          </a:pPr>
          <a:r>
            <a:rPr lang="fr-CA" sz="1800" kern="1200" dirty="0">
              <a:effectLst/>
              <a:latin typeface="+mj-lt"/>
              <a:ea typeface="Calibri" panose="020F0502020204030204" pitchFamily="34" charset="0"/>
              <a:cs typeface="Calibri" panose="020F0502020204030204" pitchFamily="34" charset="0"/>
            </a:rPr>
            <a:t>Selon la nature de la demande, le fonctionnaire désigné peut demander au requérant de fournir des renseignements et documents additionnels à ceux exigés au présent règlement s’ils sont essentiels pour vérifier la conformité de la demande aux dispositions applicables de la réglementation d’urbanisme.</a:t>
          </a:r>
          <a:endParaRPr lang="en-US" sz="1800" kern="1200" dirty="0">
            <a:latin typeface="+mj-lt"/>
            <a:cs typeface="Calibri" panose="020F0502020204030204" pitchFamily="34" charset="0"/>
          </a:endParaRPr>
        </a:p>
        <a:p>
          <a:pPr marL="171450" lvl="1" indent="-171450" algn="just" defTabSz="800100">
            <a:lnSpc>
              <a:spcPct val="90000"/>
            </a:lnSpc>
            <a:spcBef>
              <a:spcPct val="0"/>
            </a:spcBef>
            <a:spcAft>
              <a:spcPts val="1200"/>
            </a:spcAft>
            <a:buChar char="•"/>
          </a:pPr>
          <a:r>
            <a:rPr lang="fr-CA" sz="1800" b="0" kern="1200" dirty="0">
              <a:latin typeface="+mj-lt"/>
              <a:cs typeface="Calibri" panose="020F0502020204030204" pitchFamily="34" charset="0"/>
            </a:rPr>
            <a:t>Les motifs qui justifient la demande d’autorisation de démolition;</a:t>
          </a:r>
          <a:endParaRPr lang="en-US" sz="1800" b="0" kern="1200" dirty="0">
            <a:latin typeface="+mj-lt"/>
            <a:cs typeface="Calibri" panose="020F0502020204030204" pitchFamily="34" charset="0"/>
          </a:endParaRPr>
        </a:p>
        <a:p>
          <a:pPr marL="171450" lvl="1" indent="-171450" algn="just" defTabSz="800100">
            <a:lnSpc>
              <a:spcPct val="90000"/>
            </a:lnSpc>
            <a:spcBef>
              <a:spcPct val="0"/>
            </a:spcBef>
            <a:spcAft>
              <a:spcPts val="1200"/>
            </a:spcAft>
            <a:buChar char="•"/>
          </a:pPr>
          <a:r>
            <a:rPr lang="fr-CA" sz="1800" b="0" kern="1200" dirty="0">
              <a:latin typeface="+mj-lt"/>
              <a:cs typeface="Calibri" panose="020F0502020204030204" pitchFamily="34" charset="0"/>
            </a:rPr>
            <a:t>Des photographies à jour de l’intérieur et de l’extérieur du bâtiment à démolir;</a:t>
          </a:r>
          <a:endParaRPr lang="en-US" sz="1800" b="0" kern="1200" dirty="0">
            <a:latin typeface="+mj-lt"/>
            <a:cs typeface="Calibri" panose="020F0502020204030204" pitchFamily="34" charset="0"/>
          </a:endParaRPr>
        </a:p>
        <a:p>
          <a:pPr marL="171450" lvl="1" indent="-171450" algn="just" defTabSz="800100">
            <a:lnSpc>
              <a:spcPct val="90000"/>
            </a:lnSpc>
            <a:spcBef>
              <a:spcPct val="0"/>
            </a:spcBef>
            <a:spcAft>
              <a:spcPts val="1200"/>
            </a:spcAft>
            <a:buChar char="•"/>
          </a:pPr>
          <a:r>
            <a:rPr lang="fr-CA" sz="1800" b="0" kern="1200" dirty="0">
              <a:latin typeface="+mj-lt"/>
              <a:cs typeface="Calibri" panose="020F0502020204030204" pitchFamily="34" charset="0"/>
            </a:rPr>
            <a:t>Des photos en couleurs des bâtiments voisins;</a:t>
          </a:r>
          <a:endParaRPr lang="en-US" sz="1800" b="0" kern="1200" dirty="0">
            <a:latin typeface="+mj-lt"/>
            <a:cs typeface="Calibri" panose="020F0502020204030204" pitchFamily="34" charset="0"/>
          </a:endParaRPr>
        </a:p>
        <a:p>
          <a:pPr marL="171450" lvl="1" indent="-171450" algn="just" defTabSz="800100">
            <a:lnSpc>
              <a:spcPct val="90000"/>
            </a:lnSpc>
            <a:spcBef>
              <a:spcPct val="0"/>
            </a:spcBef>
            <a:spcAft>
              <a:spcPts val="1200"/>
            </a:spcAft>
            <a:buChar char="•"/>
          </a:pPr>
          <a:r>
            <a:rPr lang="fr-CA" sz="1800" b="0" kern="1200" dirty="0">
              <a:latin typeface="+mj-lt"/>
              <a:cs typeface="Calibri" panose="020F0502020204030204" pitchFamily="34" charset="0"/>
            </a:rPr>
            <a:t>Une copie du plus récent certificat de localisation du terrain visé;</a:t>
          </a:r>
          <a:endParaRPr lang="en-US" sz="1800" b="0" kern="1200" dirty="0">
            <a:latin typeface="+mj-lt"/>
            <a:cs typeface="Calibri" panose="020F0502020204030204" pitchFamily="34" charset="0"/>
          </a:endParaRPr>
        </a:p>
      </dsp:txBody>
      <dsp:txXfrm>
        <a:off x="0" y="11"/>
        <a:ext cx="7728267" cy="50873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3C598-92C6-4457-8917-2789AF76A3A0}">
      <dsp:nvSpPr>
        <dsp:cNvPr id="0" name=""/>
        <dsp:cNvSpPr/>
      </dsp:nvSpPr>
      <dsp:spPr>
        <a:xfrm>
          <a:off x="0" y="0"/>
          <a:ext cx="7993292" cy="103155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fr-CA" sz="2600" kern="1200" dirty="0"/>
            <a:t>Avant de rendre sa décision, le Comité doit considérer les critères suivants :</a:t>
          </a:r>
          <a:endParaRPr lang="en-US" sz="2600" u="none" kern="1200" dirty="0"/>
        </a:p>
      </dsp:txBody>
      <dsp:txXfrm>
        <a:off x="50356" y="50356"/>
        <a:ext cx="7892580" cy="930845"/>
      </dsp:txXfrm>
    </dsp:sp>
    <dsp:sp modelId="{D8BF52A6-B4BB-4954-864C-33B8CA7DDADA}">
      <dsp:nvSpPr>
        <dsp:cNvPr id="0" name=""/>
        <dsp:cNvSpPr/>
      </dsp:nvSpPr>
      <dsp:spPr>
        <a:xfrm>
          <a:off x="0" y="1249298"/>
          <a:ext cx="7993292" cy="3797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787"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fr-CA" sz="2000" kern="1200" dirty="0"/>
            <a:t>L'état de l’immeuble ;</a:t>
          </a:r>
          <a:endParaRPr lang="en-US" sz="2000" kern="1200" dirty="0"/>
        </a:p>
        <a:p>
          <a:pPr marL="228600" lvl="1" indent="-228600" algn="l" defTabSz="889000">
            <a:lnSpc>
              <a:spcPct val="90000"/>
            </a:lnSpc>
            <a:spcBef>
              <a:spcPct val="0"/>
            </a:spcBef>
            <a:spcAft>
              <a:spcPct val="20000"/>
            </a:spcAft>
            <a:buChar char="•"/>
          </a:pPr>
          <a:r>
            <a:rPr lang="fr-CA" sz="2000" kern="1200" dirty="0"/>
            <a:t>La détérioration de l'apparence architecturale, du caractère esthétique et de la qualité de vie du voisinage de l’immeuble ;</a:t>
          </a:r>
          <a:endParaRPr lang="en-US" sz="2000" kern="1200" dirty="0"/>
        </a:p>
        <a:p>
          <a:pPr marL="228600" lvl="1" indent="-228600" algn="l" defTabSz="889000">
            <a:lnSpc>
              <a:spcPct val="90000"/>
            </a:lnSpc>
            <a:spcBef>
              <a:spcPct val="0"/>
            </a:spcBef>
            <a:spcAft>
              <a:spcPct val="20000"/>
            </a:spcAft>
            <a:buChar char="•"/>
          </a:pPr>
          <a:r>
            <a:rPr lang="fr-CA" sz="2000" kern="1200" dirty="0"/>
            <a:t>L’authenticité et l’importance du style architectural ;</a:t>
          </a:r>
          <a:endParaRPr lang="en-US" sz="2000" kern="1200" dirty="0"/>
        </a:p>
        <a:p>
          <a:pPr marL="228600" lvl="1" indent="-228600" algn="l" defTabSz="889000">
            <a:lnSpc>
              <a:spcPct val="90000"/>
            </a:lnSpc>
            <a:spcBef>
              <a:spcPct val="0"/>
            </a:spcBef>
            <a:spcAft>
              <a:spcPct val="20000"/>
            </a:spcAft>
            <a:buChar char="•"/>
          </a:pPr>
          <a:r>
            <a:rPr lang="fr-CA" sz="2000" kern="1200" dirty="0"/>
            <a:t>Les oppositions reçues, s’il y a lieu ; </a:t>
          </a:r>
          <a:endParaRPr lang="en-US" sz="2000" kern="1200" dirty="0"/>
        </a:p>
        <a:p>
          <a:pPr marL="228600" lvl="1" indent="-228600" algn="l" defTabSz="889000">
            <a:lnSpc>
              <a:spcPct val="90000"/>
            </a:lnSpc>
            <a:spcBef>
              <a:spcPct val="0"/>
            </a:spcBef>
            <a:spcAft>
              <a:spcPct val="20000"/>
            </a:spcAft>
            <a:buChar char="•"/>
          </a:pPr>
          <a:r>
            <a:rPr lang="fr-CA" sz="2000" kern="1200" dirty="0"/>
            <a:t>L'utilisation projetée du sol dégagé ; </a:t>
          </a:r>
          <a:endParaRPr lang="en-US" sz="2000" kern="1200" dirty="0"/>
        </a:p>
        <a:p>
          <a:pPr marL="228600" lvl="1" indent="-228600" algn="l" defTabSz="889000">
            <a:lnSpc>
              <a:spcPct val="90000"/>
            </a:lnSpc>
            <a:spcBef>
              <a:spcPct val="0"/>
            </a:spcBef>
            <a:spcAft>
              <a:spcPct val="20000"/>
            </a:spcAft>
            <a:buChar char="•"/>
          </a:pPr>
          <a:r>
            <a:rPr lang="fr-CA" sz="2000" kern="1200" dirty="0"/>
            <a:t>Lorsque l’immeuble comprend un ou plusieurs logements : </a:t>
          </a:r>
          <a:endParaRPr lang="en-US" sz="2000" kern="1200" dirty="0"/>
        </a:p>
        <a:p>
          <a:pPr marL="228600" lvl="1" indent="-228600" algn="l" defTabSz="889000">
            <a:lnSpc>
              <a:spcPct val="90000"/>
            </a:lnSpc>
            <a:spcBef>
              <a:spcPct val="0"/>
            </a:spcBef>
            <a:spcAft>
              <a:spcPct val="20000"/>
            </a:spcAft>
            <a:buChar char="•"/>
          </a:pPr>
          <a:endParaRPr lang="en-US" sz="2000" kern="1200" dirty="0"/>
        </a:p>
        <a:p>
          <a:pPr marL="457200" lvl="2" indent="-228600" algn="l" defTabSz="889000">
            <a:lnSpc>
              <a:spcPct val="90000"/>
            </a:lnSpc>
            <a:spcBef>
              <a:spcPct val="0"/>
            </a:spcBef>
            <a:spcAft>
              <a:spcPct val="20000"/>
            </a:spcAft>
            <a:buFont typeface="Wingdings" panose="05000000000000000000" pitchFamily="2" charset="2"/>
            <a:buChar char="Ø"/>
          </a:pPr>
          <a:r>
            <a:rPr lang="fr-CA" sz="2000" kern="1200" dirty="0"/>
            <a:t>Le préjudice causé aux locataires ; </a:t>
          </a:r>
          <a:endParaRPr lang="en-US" sz="2000" kern="1200" dirty="0"/>
        </a:p>
        <a:p>
          <a:pPr marL="457200" lvl="2" indent="-228600" algn="l" defTabSz="889000">
            <a:lnSpc>
              <a:spcPct val="90000"/>
            </a:lnSpc>
            <a:spcBef>
              <a:spcPct val="0"/>
            </a:spcBef>
            <a:spcAft>
              <a:spcPct val="20000"/>
            </a:spcAft>
            <a:buFont typeface="Wingdings" panose="05000000000000000000" pitchFamily="2" charset="2"/>
            <a:buChar char="Ø"/>
          </a:pPr>
          <a:r>
            <a:rPr lang="fr-CA" sz="2000" kern="1200" dirty="0"/>
            <a:t>Les besoins en logements dans le secteur ; </a:t>
          </a:r>
          <a:endParaRPr lang="en-US" sz="2000" kern="1200" dirty="0"/>
        </a:p>
        <a:p>
          <a:pPr marL="457200" lvl="2" indent="-228600" algn="l" defTabSz="889000">
            <a:lnSpc>
              <a:spcPct val="90000"/>
            </a:lnSpc>
            <a:spcBef>
              <a:spcPct val="0"/>
            </a:spcBef>
            <a:spcAft>
              <a:spcPct val="20000"/>
            </a:spcAft>
            <a:buFont typeface="Wingdings" panose="05000000000000000000" pitchFamily="2" charset="2"/>
            <a:buChar char="Ø"/>
          </a:pPr>
          <a:r>
            <a:rPr lang="fr-CA" sz="2000" kern="1200" dirty="0"/>
            <a:t>La possibilité de relogement des locataires.</a:t>
          </a:r>
          <a:endParaRPr lang="en-US" sz="2000" kern="1200" dirty="0"/>
        </a:p>
      </dsp:txBody>
      <dsp:txXfrm>
        <a:off x="0" y="1249298"/>
        <a:ext cx="7993292" cy="37979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85D3E5-37DF-4881-8B6E-A35C02D76040}">
      <dsp:nvSpPr>
        <dsp:cNvPr id="0" name=""/>
        <dsp:cNvSpPr/>
      </dsp:nvSpPr>
      <dsp:spPr>
        <a:xfrm>
          <a:off x="0" y="482234"/>
          <a:ext cx="7293610" cy="1998360"/>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CA" sz="2800" kern="1200" dirty="0"/>
            <a:t>L’autorité compétente délivre un certificat d’autorisation de démolition au requérant si les conditions prévues dans la décision du conseil sont respectées.</a:t>
          </a:r>
          <a:endParaRPr lang="en-US" sz="2800" kern="1200" dirty="0"/>
        </a:p>
      </dsp:txBody>
      <dsp:txXfrm>
        <a:off x="97552" y="579786"/>
        <a:ext cx="7098506" cy="1803256"/>
      </dsp:txXfrm>
    </dsp:sp>
    <dsp:sp modelId="{22B5EA86-074F-4512-85FA-3B8219CF24CC}">
      <dsp:nvSpPr>
        <dsp:cNvPr id="0" name=""/>
        <dsp:cNvSpPr/>
      </dsp:nvSpPr>
      <dsp:spPr>
        <a:xfrm>
          <a:off x="0" y="2561234"/>
          <a:ext cx="7293610" cy="1998360"/>
        </a:xfrm>
        <a:prstGeom prst="roundRect">
          <a:avLst/>
        </a:prstGeom>
        <a:solidFill>
          <a:schemeClr val="dk2">
            <a:hueOff val="0"/>
            <a:satOff val="0"/>
            <a:lumOff val="0"/>
            <a:alphaOff val="0"/>
          </a:schemeClr>
        </a:solidFill>
        <a:ln w="1079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CA" sz="2800" kern="1200" dirty="0"/>
            <a:t>En tout temps pendant l’exécution des travaux de démolition, une personne en autorité sur les lieux doit avoir en sa possession un exemplaire du certificat d’autorisation.</a:t>
          </a:r>
          <a:endParaRPr lang="en-US" sz="2800" kern="1200" dirty="0"/>
        </a:p>
      </dsp:txBody>
      <dsp:txXfrm>
        <a:off x="97552" y="2658786"/>
        <a:ext cx="7098506" cy="180325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C0B71-87A6-48D0-B1BB-123AC519E1A4}">
      <dsp:nvSpPr>
        <dsp:cNvPr id="0" name=""/>
        <dsp:cNvSpPr/>
      </dsp:nvSpPr>
      <dsp:spPr>
        <a:xfrm>
          <a:off x="0" y="43253"/>
          <a:ext cx="7949040" cy="10296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CA" sz="2800" u="none" kern="1200" dirty="0"/>
            <a:t>Inspection et entrave</a:t>
          </a:r>
          <a:endParaRPr lang="en-US" sz="2800" u="none" kern="1200" dirty="0"/>
        </a:p>
      </dsp:txBody>
      <dsp:txXfrm>
        <a:off x="50261" y="93514"/>
        <a:ext cx="7848518" cy="929078"/>
      </dsp:txXfrm>
    </dsp:sp>
    <dsp:sp modelId="{F890AF5B-9040-4548-A1C8-79AAD0B2F1BC}">
      <dsp:nvSpPr>
        <dsp:cNvPr id="0" name=""/>
        <dsp:cNvSpPr/>
      </dsp:nvSpPr>
      <dsp:spPr>
        <a:xfrm>
          <a:off x="0" y="1072853"/>
          <a:ext cx="7949040" cy="409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2382" tIns="22860" rIns="128016" bIns="22860" numCol="1" spcCol="1270" anchor="t" anchorCtr="0">
          <a:noAutofit/>
        </a:bodyPr>
        <a:lstStyle/>
        <a:p>
          <a:pPr marL="228600" lvl="1" indent="-228600" algn="l" defTabSz="889000">
            <a:lnSpc>
              <a:spcPct val="90000"/>
            </a:lnSpc>
            <a:spcBef>
              <a:spcPct val="0"/>
            </a:spcBef>
            <a:spcAft>
              <a:spcPct val="20000"/>
            </a:spcAft>
            <a:buChar char="•"/>
          </a:pPr>
          <a:r>
            <a:rPr lang="fr-CA" sz="2000" kern="1200" dirty="0"/>
            <a:t>L’autorité compétente peut, à toute heure raisonnable, pénétrer sur les lieux où s’effectuent les travaux de démolition afin de vérifier si ceux-ci sont exécutés conformément à la décision du conseil.</a:t>
          </a:r>
          <a:endParaRPr lang="en-US" sz="2000" kern="1200" dirty="0"/>
        </a:p>
        <a:p>
          <a:pPr marL="228600" lvl="1" indent="-228600" algn="l" defTabSz="889000">
            <a:lnSpc>
              <a:spcPct val="90000"/>
            </a:lnSpc>
            <a:spcBef>
              <a:spcPct val="0"/>
            </a:spcBef>
            <a:spcAft>
              <a:spcPct val="20000"/>
            </a:spcAft>
            <a:buChar char="•"/>
          </a:pPr>
          <a:r>
            <a:rPr lang="fr-CA" sz="2000" kern="1200" dirty="0"/>
            <a:t>Sur demande, la personne représentant l’autorité compétente doit donner son identité et exhiber le certificat, délivré par la municipalité, attestant sa qualité.</a:t>
          </a:r>
          <a:endParaRPr lang="en-US" sz="2000" kern="1200" dirty="0"/>
        </a:p>
        <a:p>
          <a:pPr marL="228600" lvl="1" indent="-228600" algn="l" defTabSz="889000">
            <a:lnSpc>
              <a:spcPct val="200000"/>
            </a:lnSpc>
            <a:spcBef>
              <a:spcPct val="0"/>
            </a:spcBef>
            <a:spcAft>
              <a:spcPct val="20000"/>
            </a:spcAft>
            <a:buChar char="•"/>
          </a:pPr>
          <a:r>
            <a:rPr lang="fr-CA" sz="2000" kern="1200" dirty="0"/>
            <a:t>Est passible d’une amende maximale de 500 $ :</a:t>
          </a:r>
          <a:endParaRPr lang="en-US" sz="2000" kern="1200" dirty="0"/>
        </a:p>
        <a:p>
          <a:pPr marL="540000" lvl="2" indent="-171450" algn="l" defTabSz="800100">
            <a:lnSpc>
              <a:spcPct val="90000"/>
            </a:lnSpc>
            <a:spcBef>
              <a:spcPct val="0"/>
            </a:spcBef>
            <a:spcAft>
              <a:spcPct val="20000"/>
            </a:spcAft>
            <a:buChar char="•"/>
          </a:pPr>
          <a:r>
            <a:rPr lang="fr-CA" sz="1800" kern="1200" dirty="0"/>
            <a:t>La personne en autorité chargée de l’exécution des travaux de démolition qui, sur les lieux où doivent s’effectuer ces travaux, refuse d’exhiber, sur demande de l’autorité compétente, un exemplaire du certificat d’autorisation.</a:t>
          </a:r>
          <a:endParaRPr lang="en-US" sz="1800" kern="1200" dirty="0"/>
        </a:p>
        <a:p>
          <a:pPr marL="540000" lvl="3" indent="-171450" algn="l" defTabSz="800100">
            <a:lnSpc>
              <a:spcPct val="90000"/>
            </a:lnSpc>
            <a:spcBef>
              <a:spcPct val="0"/>
            </a:spcBef>
            <a:spcAft>
              <a:spcPct val="20000"/>
            </a:spcAft>
            <a:buChar char="•"/>
          </a:pPr>
          <a:r>
            <a:rPr lang="fr-CA" sz="1800" kern="1200" dirty="0"/>
            <a:t>Quiconque empêche l’autorité compétente de pénétrer sur les lieux où s’effectuent les travaux de démolition ;</a:t>
          </a:r>
          <a:endParaRPr lang="en-US" sz="1800" kern="1200" dirty="0"/>
        </a:p>
      </dsp:txBody>
      <dsp:txXfrm>
        <a:off x="0" y="1072853"/>
        <a:ext cx="7949040" cy="40986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F696027-1087-4718-9ABC-41D7F32FB1B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a:extLst>
              <a:ext uri="{FF2B5EF4-FFF2-40B4-BE49-F238E27FC236}">
                <a16:creationId xmlns:a16="http://schemas.microsoft.com/office/drawing/2014/main" id="{77B0AB14-B599-4D54-A02C-8B7E4DB6FF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6B4CB-B8D6-402B-B191-FD94865D5372}" type="datetimeFigureOut">
              <a:rPr lang="fr-CA" smtClean="0"/>
              <a:t>2022-03-02</a:t>
            </a:fld>
            <a:endParaRPr lang="fr-CA"/>
          </a:p>
        </p:txBody>
      </p:sp>
      <p:sp>
        <p:nvSpPr>
          <p:cNvPr id="4" name="Espace réservé du pied de page 3">
            <a:extLst>
              <a:ext uri="{FF2B5EF4-FFF2-40B4-BE49-F238E27FC236}">
                <a16:creationId xmlns:a16="http://schemas.microsoft.com/office/drawing/2014/main" id="{23536FEF-2EC9-48A3-810C-29A604891A7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a:extLst>
              <a:ext uri="{FF2B5EF4-FFF2-40B4-BE49-F238E27FC236}">
                <a16:creationId xmlns:a16="http://schemas.microsoft.com/office/drawing/2014/main" id="{67854767-DB2E-4D0E-87B9-016831EDD5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1A55C8-02C9-4C30-98D3-6BEE8BD120D5}" type="slidenum">
              <a:rPr lang="fr-CA" smtClean="0"/>
              <a:t>‹N°›</a:t>
            </a:fld>
            <a:endParaRPr lang="fr-CA"/>
          </a:p>
        </p:txBody>
      </p:sp>
    </p:spTree>
    <p:extLst>
      <p:ext uri="{BB962C8B-B14F-4D97-AF65-F5344CB8AC3E}">
        <p14:creationId xmlns:p14="http://schemas.microsoft.com/office/powerpoint/2010/main" val="4564852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9AD80D-EA00-4EF3-8288-1CA073A172EB}" type="datetimeFigureOut">
              <a:rPr lang="fr-CA" smtClean="0"/>
              <a:t>2022-03-02</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AFEA47-617D-4131-80DC-B487C3E4A6C8}" type="slidenum">
              <a:rPr lang="fr-CA" smtClean="0"/>
              <a:t>‹N°›</a:t>
            </a:fld>
            <a:endParaRPr lang="fr-CA"/>
          </a:p>
        </p:txBody>
      </p:sp>
    </p:spTree>
    <p:extLst>
      <p:ext uri="{BB962C8B-B14F-4D97-AF65-F5344CB8AC3E}">
        <p14:creationId xmlns:p14="http://schemas.microsoft.com/office/powerpoint/2010/main" val="154246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CA" dirty="0"/>
          </a:p>
        </p:txBody>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dirty="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pic>
        <p:nvPicPr>
          <p:cNvPr id="10" name="Image 9">
            <a:extLst>
              <a:ext uri="{FF2B5EF4-FFF2-40B4-BE49-F238E27FC236}">
                <a16:creationId xmlns:a16="http://schemas.microsoft.com/office/drawing/2014/main" id="{CE43173C-7906-445D-A95F-72F45F62836E}"/>
              </a:ext>
            </a:extLst>
          </p:cNvPr>
          <p:cNvPicPr>
            <a:picLocks noChangeAspect="1"/>
          </p:cNvPicPr>
          <p:nvPr userDrawn="1"/>
        </p:nvPicPr>
        <p:blipFill>
          <a:blip r:embed="rId2"/>
          <a:stretch>
            <a:fillRect/>
          </a:stretch>
        </p:blipFill>
        <p:spPr>
          <a:xfrm>
            <a:off x="9577630" y="4441104"/>
            <a:ext cx="2310584" cy="152413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Date Placeholder 3">
            <a:extLst>
              <a:ext uri="{FF2B5EF4-FFF2-40B4-BE49-F238E27FC236}">
                <a16:creationId xmlns:a16="http://schemas.microsoft.com/office/drawing/2014/main" id="{11D0FB6F-E813-4DE8-B81F-BAB1E76B6296}"/>
              </a:ext>
            </a:extLst>
          </p:cNvPr>
          <p:cNvSpPr txBox="1">
            <a:spLocks/>
          </p:cNvSpPr>
          <p:nvPr userDrawn="1"/>
        </p:nvSpPr>
        <p:spPr>
          <a:xfrm>
            <a:off x="9908771" y="867065"/>
            <a:ext cx="1284241" cy="365125"/>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600" dirty="0"/>
          </a:p>
        </p:txBody>
      </p:sp>
      <p:sp>
        <p:nvSpPr>
          <p:cNvPr id="8" name="Footer Placeholder 4">
            <a:extLst>
              <a:ext uri="{FF2B5EF4-FFF2-40B4-BE49-F238E27FC236}">
                <a16:creationId xmlns:a16="http://schemas.microsoft.com/office/drawing/2014/main" id="{51AB26CB-4481-4F69-A4F7-8DE37229AA59}"/>
              </a:ext>
            </a:extLst>
          </p:cNvPr>
          <p:cNvSpPr txBox="1">
            <a:spLocks/>
          </p:cNvSpPr>
          <p:nvPr userDrawn="1"/>
        </p:nvSpPr>
        <p:spPr>
          <a:xfrm>
            <a:off x="211668" y="6253896"/>
            <a:ext cx="7315200" cy="365125"/>
          </a:xfrm>
          <a:prstGeom prst="rect">
            <a:avLst/>
          </a:prstGeom>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CA" noProof="0" dirty="0"/>
              <a:t>Consultation publique sur le Règlement 438 – mars 2022</a:t>
            </a:r>
          </a:p>
        </p:txBody>
      </p:sp>
      <p:sp>
        <p:nvSpPr>
          <p:cNvPr id="9" name="Slide Number Placeholder 5">
            <a:extLst>
              <a:ext uri="{FF2B5EF4-FFF2-40B4-BE49-F238E27FC236}">
                <a16:creationId xmlns:a16="http://schemas.microsoft.com/office/drawing/2014/main" id="{BA0ADB68-22D5-45D7-B47F-3DBB51A65326}"/>
              </a:ext>
            </a:extLst>
          </p:cNvPr>
          <p:cNvSpPr>
            <a:spLocks noGrp="1"/>
          </p:cNvSpPr>
          <p:nvPr>
            <p:ph type="sldNum" sz="quarter" idx="12"/>
          </p:nvPr>
        </p:nvSpPr>
        <p:spPr>
          <a:xfrm>
            <a:off x="10634135" y="6356350"/>
            <a:ext cx="1530927" cy="365125"/>
          </a:xfrm>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a:xfrm>
            <a:off x="10281843" y="5215474"/>
            <a:ext cx="1117755" cy="365125"/>
          </a:xfrm>
          <a:prstGeom prst="rect">
            <a:avLst/>
          </a:prstGeom>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89000"/>
                <a:alpha val="0"/>
              </a:schemeClr>
            </a:gs>
            <a:gs pos="100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br>
              <a:rPr lang="fr-FR" dirty="0"/>
            </a:br>
            <a:br>
              <a:rPr lang="fr-FR" dirty="0"/>
            </a:br>
            <a:r>
              <a:rPr lang="fr-FR" dirty="0"/>
              <a:t>Document complémentaire explicatif</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endParaRPr lang="fr-FR" dirty="0"/>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Footer Placeholder 4"/>
          <p:cNvSpPr>
            <a:spLocks noGrp="1"/>
          </p:cNvSpPr>
          <p:nvPr>
            <p:ph type="ftr" sz="quarter" idx="3"/>
          </p:nvPr>
        </p:nvSpPr>
        <p:spPr>
          <a:xfrm>
            <a:off x="3869268" y="5600111"/>
            <a:ext cx="7315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pic>
        <p:nvPicPr>
          <p:cNvPr id="4" name="Image 3">
            <a:extLst>
              <a:ext uri="{FF2B5EF4-FFF2-40B4-BE49-F238E27FC236}">
                <a16:creationId xmlns:a16="http://schemas.microsoft.com/office/drawing/2014/main" id="{5230D928-2874-4DB4-9BD4-C3364807312B}"/>
              </a:ext>
            </a:extLst>
          </p:cNvPr>
          <p:cNvPicPr>
            <a:picLocks noChangeAspect="1"/>
          </p:cNvPicPr>
          <p:nvPr userDrawn="1"/>
        </p:nvPicPr>
        <p:blipFill>
          <a:blip r:embed="rId13"/>
          <a:stretch>
            <a:fillRect/>
          </a:stretch>
        </p:blipFill>
        <p:spPr>
          <a:xfrm>
            <a:off x="10625049" y="5984748"/>
            <a:ext cx="1118838" cy="687530"/>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28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slideLayout" Target="../slideLayouts/slideLayout2.xml"/><Relationship Id="rId7" Type="http://schemas.openxmlformats.org/officeDocument/2006/relationships/diagramColors" Target="../diagrams/colors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slideLayout" Target="../slideLayouts/slideLayout2.xml"/><Relationship Id="rId7" Type="http://schemas.openxmlformats.org/officeDocument/2006/relationships/diagramColors" Target="../diagrams/colors5.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slideLayout" Target="../slideLayouts/slideLayout2.xml"/><Relationship Id="rId7" Type="http://schemas.openxmlformats.org/officeDocument/2006/relationships/diagramColors" Target="../diagrams/colors6.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3.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slideLayout" Target="../slideLayouts/slideLayout2.xml"/><Relationship Id="rId7" Type="http://schemas.openxmlformats.org/officeDocument/2006/relationships/diagramColors" Target="../diagrams/colors7.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slideLayout" Target="../slideLayouts/slideLayout2.xml"/><Relationship Id="rId7" Type="http://schemas.openxmlformats.org/officeDocument/2006/relationships/diagramColors" Target="../diagrams/colors8.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tags" Target="../tags/tag53.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tags" Target="../tags/tag55.xml"/></Relationships>
</file>

<file path=ppt/slides/_rels/slide24.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slideLayout" Target="../slideLayouts/slideLayout2.xml"/><Relationship Id="rId7" Type="http://schemas.openxmlformats.org/officeDocument/2006/relationships/diagramColors" Target="../diagrams/colors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5.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slideLayout" Target="../slideLayouts/slideLayout2.xml"/><Relationship Id="rId7" Type="http://schemas.openxmlformats.org/officeDocument/2006/relationships/diagramColors" Target="../diagrams/colors10.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6.xml.rels><?xml version="1.0" encoding="UTF-8" standalone="yes"?>
<Relationships xmlns="http://schemas.openxmlformats.org/package/2006/relationships"><Relationship Id="rId2" Type="http://schemas.openxmlformats.org/officeDocument/2006/relationships/hyperlink" Target="mailto:greffier@opark.c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image" Target="../media/image9.jpeg"/><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slideLayout" Target="../slideLayouts/slideLayout2.xml"/><Relationship Id="rId7" Type="http://schemas.openxmlformats.org/officeDocument/2006/relationships/diagramColors" Target="../diagrams/colors2.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slideLayout" Target="../slideLayouts/slideLayout2.xml"/><Relationship Id="rId7" Type="http://schemas.openxmlformats.org/officeDocument/2006/relationships/diagramColors" Target="../diagrams/colors3.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2">
            <a:extLst>
              <a:ext uri="{FF2B5EF4-FFF2-40B4-BE49-F238E27FC236}">
                <a16:creationId xmlns:a16="http://schemas.microsoft.com/office/drawing/2014/main" id="{6B086509-1281-468A-AAAC-1BBEDAE75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1" name="Rectangle 74">
            <a:extLst>
              <a:ext uri="{FF2B5EF4-FFF2-40B4-BE49-F238E27FC236}">
                <a16:creationId xmlns:a16="http://schemas.microsoft.com/office/drawing/2014/main" id="{EEA73850-2107-4E65-85FE-EDD3F45FC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300114"/>
            <a:ext cx="4053525" cy="42577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ous-titre 2">
            <a:extLst>
              <a:ext uri="{FF2B5EF4-FFF2-40B4-BE49-F238E27FC236}">
                <a16:creationId xmlns:a16="http://schemas.microsoft.com/office/drawing/2014/main" id="{F2730B62-723A-4414-9CE6-48C3814CDE54}"/>
              </a:ext>
            </a:extLst>
          </p:cNvPr>
          <p:cNvSpPr>
            <a:spLocks noGrp="1"/>
          </p:cNvSpPr>
          <p:nvPr>
            <p:ph type="subTitle" idx="1"/>
            <p:custDataLst>
              <p:tags r:id="rId1"/>
            </p:custDataLst>
          </p:nvPr>
        </p:nvSpPr>
        <p:spPr>
          <a:xfrm>
            <a:off x="274751" y="1711015"/>
            <a:ext cx="3331786" cy="1032093"/>
          </a:xfrm>
        </p:spPr>
        <p:txBody>
          <a:bodyPr>
            <a:noAutofit/>
          </a:bodyPr>
          <a:lstStyle/>
          <a:p>
            <a:r>
              <a:rPr lang="fr-CA" sz="2800" b="1" dirty="0">
                <a:latin typeface="+mj-lt"/>
              </a:rPr>
              <a:t>Assemblée publique de consultation</a:t>
            </a:r>
          </a:p>
          <a:p>
            <a:endParaRPr lang="fr-CA" sz="2800" b="1" dirty="0">
              <a:latin typeface="+mj-lt"/>
            </a:endParaRPr>
          </a:p>
          <a:p>
            <a:r>
              <a:rPr lang="fr-CA" sz="2800" b="1" dirty="0">
                <a:latin typeface="+mj-lt"/>
              </a:rPr>
              <a:t>RÈGLEMENT RÉGISSANT LA DÉMOLITION DES IMMEUBLES NUMÉRO 438</a:t>
            </a:r>
          </a:p>
        </p:txBody>
      </p:sp>
      <p:pic>
        <p:nvPicPr>
          <p:cNvPr id="6" name="Image 5">
            <a:extLst>
              <a:ext uri="{FF2B5EF4-FFF2-40B4-BE49-F238E27FC236}">
                <a16:creationId xmlns:a16="http://schemas.microsoft.com/office/drawing/2014/main" id="{49EC2D06-32C9-4020-AAFA-565F29B43F19}"/>
              </a:ext>
            </a:extLst>
          </p:cNvPr>
          <p:cNvPicPr>
            <a:picLocks noChangeAspect="1"/>
          </p:cNvPicPr>
          <p:nvPr>
            <p:custDataLst>
              <p:tags r:id="rId2"/>
            </p:custDataLst>
          </p:nvPr>
        </p:nvPicPr>
        <p:blipFill rotWithShape="1">
          <a:blip r:embed="rId4"/>
          <a:srcRect t="21468" b="17097"/>
          <a:stretch/>
        </p:blipFill>
        <p:spPr>
          <a:xfrm>
            <a:off x="8271399" y="2373556"/>
            <a:ext cx="3435969" cy="2110887"/>
          </a:xfrm>
          <a:prstGeom prst="rect">
            <a:avLst/>
          </a:prstGeom>
        </p:spPr>
      </p:pic>
      <p:pic>
        <p:nvPicPr>
          <p:cNvPr id="1026" name="Picture 2" descr="Catalogue Démolition | RDS France, spécialiste matériel TP">
            <a:extLst>
              <a:ext uri="{FF2B5EF4-FFF2-40B4-BE49-F238E27FC236}">
                <a16:creationId xmlns:a16="http://schemas.microsoft.com/office/drawing/2014/main" id="{20BD4246-9A1D-4717-A856-B62A5B5F37FB}"/>
              </a:ext>
            </a:extLst>
          </p:cNvPr>
          <p:cNvPicPr>
            <a:picLocks noChangeAspect="1" noChangeArrowheads="1"/>
          </p:cNvPicPr>
          <p:nvPr/>
        </p:nvPicPr>
        <p:blipFill>
          <a:blip r:embed="rId5">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88141" y="1703832"/>
            <a:ext cx="3450335" cy="3450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5655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194460" y="3141889"/>
            <a:ext cx="3133376" cy="2483344"/>
          </a:xfrm>
        </p:spPr>
        <p:txBody>
          <a:bodyPr vert="horz" lIns="91440" tIns="45720" rIns="91440" bIns="45720" rtlCol="0" anchor="ctr">
            <a:normAutofit fontScale="90000"/>
          </a:bodyPr>
          <a:lstStyle/>
          <a:p>
            <a:r>
              <a:rPr lang="en-US" sz="3100" b="1" cap="all" dirty="0"/>
              <a:t>Article 7</a:t>
            </a:r>
            <a:br>
              <a:rPr lang="en-US" sz="3100" b="1" cap="all" dirty="0"/>
            </a:br>
            <a:br>
              <a:rPr lang="en-US" sz="3100" b="1" cap="all" dirty="0"/>
            </a:br>
            <a:r>
              <a:rPr lang="en-US" sz="3100" b="1" cap="all" dirty="0"/>
              <a:t>DEMANDE D’AUTORISATION ET DOCUMENTS À FOURNIR</a:t>
            </a:r>
            <a:br>
              <a:rPr lang="en-US" dirty="0">
                <a:effectLst/>
              </a:rPr>
            </a:br>
            <a:br>
              <a:rPr lang="en-US" sz="2500" b="1" cap="all" dirty="0">
                <a:effectLst/>
              </a:rPr>
            </a:br>
            <a:br>
              <a:rPr lang="en-US" sz="2500" b="1" cap="all" dirty="0">
                <a:effectLst/>
              </a:rPr>
            </a:br>
            <a:br>
              <a:rPr lang="en-US" sz="2500" dirty="0">
                <a:effectLst/>
              </a:rPr>
            </a:br>
            <a:br>
              <a:rPr lang="en-US" sz="2500" b="1" dirty="0">
                <a:effectLst/>
              </a:rPr>
            </a:br>
            <a:br>
              <a:rPr lang="en-US" sz="2500" b="1" dirty="0"/>
            </a:br>
            <a:endParaRPr lang="en-US" sz="2500" b="1" dirty="0"/>
          </a:p>
        </p:txBody>
      </p:sp>
      <p:graphicFrame>
        <p:nvGraphicFramePr>
          <p:cNvPr id="27" name="Espace réservé du contenu 3">
            <a:extLst>
              <a:ext uri="{FF2B5EF4-FFF2-40B4-BE49-F238E27FC236}">
                <a16:creationId xmlns:a16="http://schemas.microsoft.com/office/drawing/2014/main" id="{65E1B676-87BE-4938-A205-FAB7D0FCE676}"/>
              </a:ext>
            </a:extLst>
          </p:cNvPr>
          <p:cNvGraphicFramePr>
            <a:graphicFrameLocks noGrp="1"/>
          </p:cNvGraphicFramePr>
          <p:nvPr>
            <p:ph idx="1"/>
            <p:extLst>
              <p:ext uri="{D42A27DB-BD31-4B8C-83A1-F6EECF244321}">
                <p14:modId xmlns:p14="http://schemas.microsoft.com/office/powerpoint/2010/main" val="1887969519"/>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vert="horz" lIns="91440" tIns="45720" rIns="91440" bIns="45720" rtlCol="0" anchor="ctr">
            <a:normAutofit/>
          </a:bodyPr>
          <a:lstStyle/>
          <a:p>
            <a:pPr>
              <a:spcAft>
                <a:spcPts val="600"/>
              </a:spcAft>
            </a:pPr>
            <a:fld id="{4FAB73BC-B049-4115-A692-8D63A059BFB8}" type="slidenum">
              <a:rPr lang="en-US" smtClean="0"/>
              <a:pPr>
                <a:spcAft>
                  <a:spcPts val="600"/>
                </a:spcAft>
              </a:pPr>
              <a:t>10</a:t>
            </a:fld>
            <a:endParaRPr lang="en-US"/>
          </a:p>
        </p:txBody>
      </p:sp>
      <p:sp>
        <p:nvSpPr>
          <p:cNvPr id="25" name="ZoneTexte 24">
            <a:extLst>
              <a:ext uri="{FF2B5EF4-FFF2-40B4-BE49-F238E27FC236}">
                <a16:creationId xmlns:a16="http://schemas.microsoft.com/office/drawing/2014/main" id="{2DFDAD90-0B52-4E23-A109-4AF59BB14AD3}"/>
              </a:ext>
            </a:extLst>
          </p:cNvPr>
          <p:cNvSpPr txBox="1"/>
          <p:nvPr/>
        </p:nvSpPr>
        <p:spPr>
          <a:xfrm>
            <a:off x="10413661" y="4383561"/>
            <a:ext cx="1419287" cy="523220"/>
          </a:xfrm>
          <a:prstGeom prst="rect">
            <a:avLst/>
          </a:prstGeom>
          <a:noFill/>
        </p:spPr>
        <p:txBody>
          <a:bodyPr wrap="square" rtlCol="0">
            <a:spAutoFit/>
          </a:bodyPr>
          <a:lstStyle/>
          <a:p>
            <a:pPr>
              <a:spcAft>
                <a:spcPts val="600"/>
              </a:spcAft>
            </a:pPr>
            <a:r>
              <a:rPr lang="fr-CA" sz="1400" b="1" dirty="0">
                <a:solidFill>
                  <a:schemeClr val="bg1"/>
                </a:solidFill>
              </a:rPr>
              <a:t>MINIMUM 1 MÈTRE</a:t>
            </a:r>
            <a:endParaRPr lang="fr-CA" sz="1400" b="1">
              <a:solidFill>
                <a:schemeClr val="bg1"/>
              </a:solidFill>
            </a:endParaRPr>
          </a:p>
        </p:txBody>
      </p:sp>
    </p:spTree>
    <p:extLst>
      <p:ext uri="{BB962C8B-B14F-4D97-AF65-F5344CB8AC3E}">
        <p14:creationId xmlns:p14="http://schemas.microsoft.com/office/powerpoint/2010/main" val="3961907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16343" y="2970925"/>
            <a:ext cx="2947482" cy="2661779"/>
          </a:xfrm>
        </p:spPr>
        <p:txBody>
          <a:bodyPr vert="horz" lIns="91440" tIns="45720" rIns="91440" bIns="45720" rtlCol="0">
            <a:normAutofit fontScale="90000"/>
          </a:bodyPr>
          <a:lstStyle/>
          <a:p>
            <a:r>
              <a:rPr lang="en-US" sz="3100" b="1" cap="all" dirty="0"/>
              <a:t>Article 7</a:t>
            </a:r>
            <a:br>
              <a:rPr lang="en-US" sz="3100" b="1" cap="all" dirty="0"/>
            </a:br>
            <a:br>
              <a:rPr lang="en-US" sz="3100" b="1" cap="all" dirty="0"/>
            </a:br>
            <a:r>
              <a:rPr lang="en-US" sz="3100" b="1" cap="all" dirty="0"/>
              <a:t>DEMANDE D’AUTORISATION ET DOCUMENTS À FOURNIR (suite)</a:t>
            </a:r>
            <a:br>
              <a:rPr lang="en-US" sz="2600" b="1" cap="all" dirty="0"/>
            </a:br>
            <a:br>
              <a:rPr lang="en-US" sz="2600" b="1" cap="all" dirty="0"/>
            </a:br>
            <a:br>
              <a:rPr lang="en-US" sz="2600" b="1" cap="all" dirty="0">
                <a:effectLst/>
              </a:rPr>
            </a:br>
            <a:br>
              <a:rPr lang="en-US" sz="2600" dirty="0">
                <a:effectLst/>
              </a:rPr>
            </a:br>
            <a:br>
              <a:rPr lang="en-US" sz="2600" b="1" dirty="0">
                <a:effectLst/>
              </a:rPr>
            </a:br>
            <a:br>
              <a:rPr lang="en-US" sz="2600" b="1" dirty="0"/>
            </a:br>
            <a:endParaRPr lang="en-US" sz="2600" b="1" dirty="0"/>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a:xfrm>
            <a:off x="10634135" y="6356350"/>
            <a:ext cx="1530927" cy="365125"/>
          </a:xfrm>
        </p:spPr>
        <p:txBody>
          <a:bodyPr vert="horz" lIns="91440" tIns="45720" rIns="91440" bIns="45720" rtlCol="0">
            <a:normAutofit/>
          </a:bodyPr>
          <a:lstStyle/>
          <a:p>
            <a:pPr>
              <a:spcAft>
                <a:spcPts val="600"/>
              </a:spcAft>
            </a:pPr>
            <a:fld id="{4FAB73BC-B049-4115-A692-8D63A059BFB8}" type="slidenum">
              <a:rPr lang="en-US" smtClean="0"/>
              <a:pPr>
                <a:spcAft>
                  <a:spcPts val="600"/>
                </a:spcAft>
              </a:pPr>
              <a:t>11</a:t>
            </a:fld>
            <a:endParaRPr lang="en-US"/>
          </a:p>
        </p:txBody>
      </p:sp>
      <p:graphicFrame>
        <p:nvGraphicFramePr>
          <p:cNvPr id="27" name="Espace réservé du contenu 3">
            <a:extLst>
              <a:ext uri="{FF2B5EF4-FFF2-40B4-BE49-F238E27FC236}">
                <a16:creationId xmlns:a16="http://schemas.microsoft.com/office/drawing/2014/main" id="{65E1B676-87BE-4938-A205-FAB7D0FCE676}"/>
              </a:ext>
            </a:extLst>
          </p:cNvPr>
          <p:cNvGraphicFramePr>
            <a:graphicFrameLocks noGrp="1"/>
          </p:cNvGraphicFramePr>
          <p:nvPr>
            <p:ph idx="1"/>
            <p:extLst>
              <p:ext uri="{D42A27DB-BD31-4B8C-83A1-F6EECF244321}">
                <p14:modId xmlns:p14="http://schemas.microsoft.com/office/powerpoint/2010/main" val="329533129"/>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744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34631" y="2998357"/>
            <a:ext cx="2947482" cy="2680067"/>
          </a:xfrm>
        </p:spPr>
        <p:txBody>
          <a:bodyPr vert="horz" lIns="91440" tIns="45720" rIns="91440" bIns="45720" rtlCol="0">
            <a:normAutofit fontScale="90000"/>
          </a:bodyPr>
          <a:lstStyle/>
          <a:p>
            <a:r>
              <a:rPr lang="en-US" sz="3100" b="1" cap="all" dirty="0"/>
              <a:t>Article 7</a:t>
            </a:r>
            <a:br>
              <a:rPr lang="en-US" sz="3100" b="1" cap="all" dirty="0"/>
            </a:br>
            <a:br>
              <a:rPr lang="en-US" sz="3100" b="1" cap="all" dirty="0"/>
            </a:br>
            <a:r>
              <a:rPr lang="en-US" sz="3100" b="1" cap="all" dirty="0"/>
              <a:t>DEMANDE D’AUTORISATION ET DOCUMENTS À FOURNIR (suite)</a:t>
            </a:r>
            <a:br>
              <a:rPr lang="en-US" sz="2600" b="1" cap="all" dirty="0"/>
            </a:br>
            <a:br>
              <a:rPr lang="en-US" sz="2600" b="1" cap="all" dirty="0"/>
            </a:br>
            <a:br>
              <a:rPr lang="en-US" sz="2600" b="1" cap="all" dirty="0">
                <a:effectLst/>
              </a:rPr>
            </a:br>
            <a:br>
              <a:rPr lang="en-US" sz="2600" dirty="0">
                <a:effectLst/>
              </a:rPr>
            </a:br>
            <a:br>
              <a:rPr lang="en-US" sz="2600" b="1" dirty="0">
                <a:effectLst/>
              </a:rPr>
            </a:br>
            <a:br>
              <a:rPr lang="en-US" sz="2600" b="1" dirty="0"/>
            </a:br>
            <a:endParaRPr lang="en-US" sz="2600" b="1" dirty="0"/>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a:xfrm>
            <a:off x="10634135" y="6356350"/>
            <a:ext cx="1530927" cy="365125"/>
          </a:xfrm>
        </p:spPr>
        <p:txBody>
          <a:bodyPr vert="horz" lIns="91440" tIns="45720" rIns="91440" bIns="45720" rtlCol="0">
            <a:normAutofit/>
          </a:bodyPr>
          <a:lstStyle/>
          <a:p>
            <a:pPr>
              <a:spcAft>
                <a:spcPts val="600"/>
              </a:spcAft>
            </a:pPr>
            <a:fld id="{4FAB73BC-B049-4115-A692-8D63A059BFB8}" type="slidenum">
              <a:rPr lang="en-US" smtClean="0"/>
              <a:pPr>
                <a:spcAft>
                  <a:spcPts val="600"/>
                </a:spcAft>
              </a:pPr>
              <a:t>12</a:t>
            </a:fld>
            <a:endParaRPr lang="en-US"/>
          </a:p>
        </p:txBody>
      </p:sp>
      <p:graphicFrame>
        <p:nvGraphicFramePr>
          <p:cNvPr id="27" name="Espace réservé du contenu 3">
            <a:extLst>
              <a:ext uri="{FF2B5EF4-FFF2-40B4-BE49-F238E27FC236}">
                <a16:creationId xmlns:a16="http://schemas.microsoft.com/office/drawing/2014/main" id="{65E1B676-87BE-4938-A205-FAB7D0FCE676}"/>
              </a:ext>
            </a:extLst>
          </p:cNvPr>
          <p:cNvGraphicFramePr>
            <a:graphicFrameLocks noGrp="1"/>
          </p:cNvGraphicFramePr>
          <p:nvPr>
            <p:ph idx="1"/>
            <p:extLst>
              <p:ext uri="{D42A27DB-BD31-4B8C-83A1-F6EECF244321}">
                <p14:modId xmlns:p14="http://schemas.microsoft.com/office/powerpoint/2010/main" val="238743293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4240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1681198" y="3100665"/>
            <a:ext cx="3073914" cy="1827951"/>
          </a:xfrm>
        </p:spPr>
        <p:txBody>
          <a:bodyPr>
            <a:normAutofit fontScale="90000"/>
          </a:bodyPr>
          <a:lstStyle/>
          <a:p>
            <a:r>
              <a:rPr lang="fr-CA" sz="3100" b="1" kern="0" cap="all" dirty="0">
                <a:solidFill>
                  <a:schemeClr val="tx1">
                    <a:lumMod val="85000"/>
                    <a:lumOff val="15000"/>
                  </a:schemeClr>
                </a:solidFill>
              </a:rPr>
              <a:t>Article 8</a:t>
            </a:r>
            <a:br>
              <a:rPr lang="fr-CA" sz="3100" b="1" kern="0" cap="all" dirty="0">
                <a:solidFill>
                  <a:schemeClr val="tx1">
                    <a:lumMod val="85000"/>
                    <a:lumOff val="15000"/>
                  </a:schemeClr>
                </a:solidFill>
              </a:rPr>
            </a:br>
            <a:br>
              <a:rPr lang="fr-CA" sz="3100" b="1" kern="0" cap="all" dirty="0">
                <a:solidFill>
                  <a:schemeClr val="tx1">
                    <a:lumMod val="85000"/>
                    <a:lumOff val="15000"/>
                  </a:schemeClr>
                </a:solidFill>
              </a:rPr>
            </a:br>
            <a:r>
              <a:rPr lang="fr-CA" sz="3100" b="1" cap="all" dirty="0">
                <a:solidFill>
                  <a:schemeClr val="tx1">
                    <a:lumMod val="85000"/>
                    <a:lumOff val="15000"/>
                  </a:schemeClr>
                </a:solidFill>
                <a:effectLst/>
                <a:ea typeface="Calibri" panose="020F0502020204030204" pitchFamily="34" charset="0"/>
                <a:cs typeface="Arial" panose="020B0604020202020204" pitchFamily="34" charset="0"/>
              </a:rPr>
              <a:t>Caducité</a:t>
            </a:r>
            <a:br>
              <a:rPr lang="fr-CA" b="1" cap="all" dirty="0">
                <a:solidFill>
                  <a:schemeClr val="tx1">
                    <a:lumMod val="85000"/>
                    <a:lumOff val="15000"/>
                  </a:schemeClr>
                </a:solidFill>
                <a:effectLst/>
                <a:latin typeface="Arial Gras" panose="020B0704020202020204" pitchFamily="34" charset="0"/>
                <a:ea typeface="Calibri" panose="020F0502020204030204" pitchFamily="34" charset="0"/>
                <a:cs typeface="Arial" panose="020B0604020202020204" pitchFamily="34" charset="0"/>
              </a:rPr>
            </a:br>
            <a:br>
              <a:rPr lang="fr-CA" b="1" cap="all" dirty="0">
                <a:solidFill>
                  <a:schemeClr val="tx1">
                    <a:lumMod val="85000"/>
                    <a:lumOff val="15000"/>
                  </a:schemeClr>
                </a:solidFill>
                <a:effectLst/>
                <a:latin typeface="Arial Gras" panose="020B0704020202020204" pitchFamily="34" charset="0"/>
                <a:ea typeface="Calibri" panose="020F0502020204030204" pitchFamily="34" charset="0"/>
                <a:cs typeface="Arial" panose="020B0604020202020204" pitchFamily="34" charset="0"/>
              </a:rPr>
            </a:br>
            <a:br>
              <a:rPr lang="fr-CA" dirty="0">
                <a:solidFill>
                  <a:schemeClr val="tx1">
                    <a:lumMod val="85000"/>
                    <a:lumOff val="15000"/>
                  </a:schemeClr>
                </a:solidFill>
                <a:effectLst/>
                <a:latin typeface="Arial" panose="020B0604020202020204" pitchFamily="34" charset="0"/>
                <a:ea typeface="Times New Roman" panose="02020603050405020304" pitchFamily="18" charset="0"/>
                <a:cs typeface="Times New Roman" panose="02020603050405020304" pitchFamily="18" charset="0"/>
              </a:rPr>
            </a:br>
            <a:br>
              <a:rPr lang="fr-CA" b="1" kern="0" dirty="0">
                <a:solidFill>
                  <a:schemeClr val="tx1">
                    <a:lumMod val="85000"/>
                    <a:lumOff val="15000"/>
                  </a:schemeClr>
                </a:solidFill>
                <a:effectLst/>
                <a:latin typeface="Arial" panose="020B0604020202020204" pitchFamily="34" charset="0"/>
                <a:ea typeface="Arial" panose="020B0604020202020204" pitchFamily="34" charset="0"/>
              </a:rPr>
            </a:br>
            <a:br>
              <a:rPr lang="fr-CA" b="1" dirty="0">
                <a:solidFill>
                  <a:schemeClr val="tx1">
                    <a:lumMod val="85000"/>
                    <a:lumOff val="15000"/>
                  </a:schemeClr>
                </a:solidFill>
              </a:rPr>
            </a:br>
            <a:endParaRPr lang="fr-CA" b="1" dirty="0">
              <a:solidFill>
                <a:schemeClr val="tx1">
                  <a:lumMod val="85000"/>
                  <a:lumOff val="15000"/>
                </a:schemeClr>
              </a:solidFill>
            </a:endParaRPr>
          </a:p>
        </p:txBody>
      </p:sp>
      <p:sp>
        <p:nvSpPr>
          <p:cNvPr id="15" name="Rectangle 14">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5289229" y="864108"/>
            <a:ext cx="5910677" cy="5120640"/>
          </a:xfrm>
        </p:spPr>
        <p:txBody>
          <a:bodyPr>
            <a:normAutofit/>
          </a:bodyPr>
          <a:lstStyle/>
          <a:p>
            <a:pPr marL="0" indent="0" algn="just">
              <a:spcAft>
                <a:spcPts val="800"/>
              </a:spcAft>
              <a:buNone/>
            </a:pPr>
            <a:r>
              <a:rPr lang="fr-CA" b="1" dirty="0">
                <a:effectLst/>
                <a:latin typeface="+mj-lt"/>
                <a:ea typeface="Calibri" panose="020F0502020204030204" pitchFamily="34" charset="0"/>
                <a:cs typeface="Times New Roman" panose="02020603050405020304" pitchFamily="18" charset="0"/>
              </a:rPr>
              <a:t>CADUCITÉ</a:t>
            </a:r>
          </a:p>
          <a:p>
            <a:pPr marL="0" indent="0" algn="just">
              <a:spcAft>
                <a:spcPts val="800"/>
              </a:spcAft>
              <a:buNone/>
            </a:pPr>
            <a:r>
              <a:rPr lang="fr-CA" dirty="0">
                <a:effectLst/>
                <a:latin typeface="+mj-lt"/>
                <a:ea typeface="Calibri" panose="020F0502020204030204" pitchFamily="34" charset="0"/>
                <a:cs typeface="Times New Roman" panose="02020603050405020304" pitchFamily="18" charset="0"/>
              </a:rPr>
              <a:t>La demande de démolition devient caduque si le requérant n’a pas déposé tous les documents et renseignements requis à l’intérieur d’un délai de trois (3) mois à partir du dépôt de la demande.</a:t>
            </a:r>
          </a:p>
          <a:p>
            <a:pPr marL="0" indent="0" algn="just">
              <a:spcAft>
                <a:spcPts val="800"/>
              </a:spcAft>
              <a:buNone/>
            </a:pPr>
            <a:r>
              <a:rPr lang="fr-CA" dirty="0">
                <a:effectLst/>
                <a:latin typeface="+mj-lt"/>
                <a:ea typeface="Calibri" panose="020F0502020204030204" pitchFamily="34" charset="0"/>
                <a:cs typeface="Times New Roman" panose="02020603050405020304" pitchFamily="18" charset="0"/>
              </a:rPr>
              <a:t>Lorsqu’une demande de démolition est devenue caduque, le requérant doit à nouveau payer les frais relatifs à une demande. À défaut de le faire dans les trente (30) jours suivant l’expiration du délai, il est réputé s’être désisté de sa demande.</a:t>
            </a:r>
          </a:p>
          <a:p>
            <a:pPr marL="0" indent="0">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13</a:t>
            </a:fld>
            <a:endParaRPr lang="en-US"/>
          </a:p>
        </p:txBody>
      </p:sp>
    </p:spTree>
    <p:extLst>
      <p:ext uri="{BB962C8B-B14F-4D97-AF65-F5344CB8AC3E}">
        <p14:creationId xmlns:p14="http://schemas.microsoft.com/office/powerpoint/2010/main" val="231299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23" name="Rectangle 12">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14">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475972" y="2779776"/>
            <a:ext cx="2774922" cy="2395080"/>
          </a:xfrm>
        </p:spPr>
        <p:txBody>
          <a:bodyPr>
            <a:normAutofit fontScale="90000"/>
          </a:bodyPr>
          <a:lstStyle/>
          <a:p>
            <a:r>
              <a:rPr lang="fr-CA" b="1" kern="0" cap="all" dirty="0"/>
              <a:t>Article 9</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Date de réception</a:t>
            </a:r>
            <a:br>
              <a:rPr lang="fr-CA" b="1" cap="all" dirty="0">
                <a:effectLst/>
                <a:latin typeface="Arial Gras" panose="020B0704020202020204" pitchFamily="34" charset="0"/>
                <a:ea typeface="Calibri" panose="020F0502020204030204" pitchFamily="34" charset="0"/>
                <a:cs typeface="Arial" panose="020B0604020202020204" pitchFamily="34" charset="0"/>
              </a:rPr>
            </a:br>
            <a:br>
              <a:rPr lang="fr-CA" b="1" cap="all" dirty="0">
                <a:effectLst/>
                <a:latin typeface="Arial Gras" panose="020B0704020202020204" pitchFamily="34" charset="0"/>
                <a:ea typeface="Calibri" panose="020F0502020204030204" pitchFamily="34" charset="0"/>
                <a:cs typeface="Arial" panose="020B0604020202020204" pitchFamily="34" charset="0"/>
              </a:rPr>
            </a:br>
            <a:br>
              <a:rPr lang="fr-CA" dirty="0">
                <a:effectLst/>
                <a:latin typeface="Arial" panose="020B0604020202020204" pitchFamily="34" charset="0"/>
                <a:ea typeface="Times New Roman" panose="02020603050405020304" pitchFamily="18" charset="0"/>
                <a:cs typeface="Times New Roman" panose="02020603050405020304" pitchFamily="18" charset="0"/>
              </a:rPr>
            </a:br>
            <a:br>
              <a:rPr lang="fr-CA" sz="2600" b="1" kern="0" dirty="0">
                <a:effectLst/>
                <a:latin typeface="Arial" panose="020B0604020202020204" pitchFamily="34" charset="0"/>
                <a:ea typeface="Arial" panose="020B0604020202020204" pitchFamily="34" charset="0"/>
              </a:rPr>
            </a:br>
            <a:br>
              <a:rPr lang="fr-CA" sz="2600" b="1" dirty="0"/>
            </a:br>
            <a:endParaRPr lang="fr-CA" sz="26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4361606" y="1683143"/>
            <a:ext cx="6627377" cy="3491713"/>
          </a:xfrm>
        </p:spPr>
        <p:txBody>
          <a:bodyPr>
            <a:normAutofit/>
          </a:bodyPr>
          <a:lstStyle/>
          <a:p>
            <a:pPr marL="0" indent="0" algn="just">
              <a:spcAft>
                <a:spcPts val="800"/>
              </a:spcAft>
              <a:buNone/>
            </a:pPr>
            <a:r>
              <a:rPr lang="fr-CA" b="1" dirty="0">
                <a:effectLst/>
                <a:latin typeface="+mj-lt"/>
                <a:ea typeface="Calibri" panose="020F0502020204030204" pitchFamily="34" charset="0"/>
                <a:cs typeface="Times New Roman" panose="02020603050405020304" pitchFamily="18" charset="0"/>
              </a:rPr>
              <a:t>Date de réception</a:t>
            </a:r>
          </a:p>
          <a:p>
            <a:pPr marL="0" indent="0" algn="just">
              <a:spcAft>
                <a:spcPts val="800"/>
              </a:spcAft>
              <a:buNone/>
            </a:pPr>
            <a:r>
              <a:rPr lang="fr-CA" dirty="0">
                <a:effectLst/>
                <a:latin typeface="+mj-lt"/>
                <a:ea typeface="Calibri" panose="020F0502020204030204" pitchFamily="34" charset="0"/>
                <a:cs typeface="Times New Roman" panose="02020603050405020304" pitchFamily="18" charset="0"/>
              </a:rPr>
              <a:t>La date à laquelle le conseil est saisi d’une demande de démolition est celle à laquelle l’ensemble des documents et renseignements requis ont été soumis à l’autorité compétente.</a:t>
            </a:r>
          </a:p>
          <a:p>
            <a:pPr marL="0" indent="0">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Freeform: Shape 16">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14</a:t>
            </a:fld>
            <a:endParaRPr lang="en-US"/>
          </a:p>
        </p:txBody>
      </p:sp>
    </p:spTree>
    <p:extLst>
      <p:ext uri="{BB962C8B-B14F-4D97-AF65-F5344CB8AC3E}">
        <p14:creationId xmlns:p14="http://schemas.microsoft.com/office/powerpoint/2010/main" val="12941987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7AD4738-6130-415F-BA58-176DA3000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67643AF-5083-45CE-BA04-BFB1A37D1D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464638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344761" y="3556141"/>
            <a:ext cx="4204606" cy="2542907"/>
          </a:xfrm>
        </p:spPr>
        <p:txBody>
          <a:bodyPr anchor="b">
            <a:normAutofit fontScale="90000"/>
          </a:bodyPr>
          <a:lstStyle/>
          <a:p>
            <a:r>
              <a:rPr lang="fr-CA" sz="3100" b="1" kern="0" cap="all" dirty="0"/>
              <a:t>Article 10</a:t>
            </a:r>
            <a:br>
              <a:rPr lang="fr-CA" sz="3100" b="1" kern="0" cap="all" dirty="0"/>
            </a:br>
            <a:br>
              <a:rPr lang="fr-CA" sz="3100" b="1" kern="0" cap="all" dirty="0"/>
            </a:br>
            <a:r>
              <a:rPr lang="fr-CA" sz="3100" b="1" cap="all" dirty="0">
                <a:effectLst/>
                <a:ea typeface="Calibri" panose="020F0502020204030204" pitchFamily="34" charset="0"/>
                <a:cs typeface="Arial" panose="020B0604020202020204" pitchFamily="34" charset="0"/>
              </a:rPr>
              <a:t>Consultation</a:t>
            </a:r>
            <a:br>
              <a:rPr lang="fr-CA" sz="4000" b="1" cap="all" dirty="0">
                <a:effectLst/>
                <a:latin typeface="Arial Gras" panose="020B0704020202020204" pitchFamily="34" charset="0"/>
                <a:ea typeface="Calibri" panose="020F0502020204030204" pitchFamily="34" charset="0"/>
                <a:cs typeface="Arial" panose="020B0604020202020204" pitchFamily="34" charset="0"/>
              </a:rPr>
            </a:br>
            <a:br>
              <a:rPr lang="fr-CA" sz="4000" b="1" cap="all" dirty="0">
                <a:effectLst/>
                <a:latin typeface="Arial Gras" panose="020B0704020202020204" pitchFamily="34" charset="0"/>
                <a:ea typeface="Calibri" panose="020F0502020204030204" pitchFamily="34" charset="0"/>
                <a:cs typeface="Arial" panose="020B0604020202020204" pitchFamily="34" charset="0"/>
              </a:rPr>
            </a:br>
            <a:br>
              <a:rPr lang="fr-CA" sz="4000" dirty="0">
                <a:effectLst/>
                <a:latin typeface="Arial" panose="020B0604020202020204" pitchFamily="34" charset="0"/>
                <a:ea typeface="Times New Roman" panose="02020603050405020304" pitchFamily="18" charset="0"/>
                <a:cs typeface="Times New Roman" panose="02020603050405020304" pitchFamily="18" charset="0"/>
              </a:rPr>
            </a:br>
            <a:br>
              <a:rPr lang="fr-CA" sz="4000" b="1" kern="0" dirty="0">
                <a:effectLst/>
                <a:latin typeface="Arial" panose="020B0604020202020204" pitchFamily="34" charset="0"/>
                <a:ea typeface="Arial" panose="020B0604020202020204" pitchFamily="34" charset="0"/>
              </a:rPr>
            </a:br>
            <a:br>
              <a:rPr lang="fr-CA" sz="4000" b="1" dirty="0"/>
            </a:br>
            <a:endParaRPr lang="fr-CA" sz="40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4908848" y="844062"/>
            <a:ext cx="6807530" cy="5084975"/>
          </a:xfrm>
        </p:spPr>
        <p:txBody>
          <a:bodyPr anchor="t">
            <a:normAutofit fontScale="92500" lnSpcReduction="10000"/>
          </a:bodyPr>
          <a:lstStyle/>
          <a:p>
            <a:pPr marL="0" indent="0" algn="just">
              <a:spcAft>
                <a:spcPts val="800"/>
              </a:spcAft>
              <a:buNone/>
            </a:pPr>
            <a:r>
              <a:rPr lang="fr-CA" sz="1900" b="1" dirty="0">
                <a:effectLst/>
                <a:ea typeface="Calibri" panose="020F0502020204030204" pitchFamily="34" charset="0"/>
                <a:cs typeface="Times New Roman" panose="02020603050405020304" pitchFamily="18" charset="0"/>
              </a:rPr>
              <a:t>Avis public</a:t>
            </a:r>
          </a:p>
          <a:p>
            <a:pPr marL="0" indent="0" algn="just">
              <a:spcAft>
                <a:spcPts val="800"/>
              </a:spcAft>
              <a:buNone/>
            </a:pPr>
            <a:r>
              <a:rPr lang="fr-CA" sz="1900" dirty="0">
                <a:effectLst/>
                <a:ea typeface="Calibri" panose="020F0502020204030204" pitchFamily="34" charset="0"/>
                <a:cs typeface="Times New Roman" panose="02020603050405020304" pitchFamily="18" charset="0"/>
              </a:rPr>
              <a:t>Dès que le conseil est saisi d’une demande de démolition, l’autorité compétente fait afficher sur l’immeuble un avis facilement visible pour les passants pour une période de dix (10) jours.</a:t>
            </a:r>
          </a:p>
          <a:p>
            <a:pPr marL="0" indent="0" algn="just">
              <a:spcAft>
                <a:spcPts val="800"/>
              </a:spcAft>
              <a:buNone/>
            </a:pPr>
            <a:r>
              <a:rPr lang="fr-CA" sz="1900" dirty="0">
                <a:effectLst/>
                <a:ea typeface="Calibri" panose="020F0502020204030204" pitchFamily="34" charset="0"/>
                <a:cs typeface="Times New Roman" panose="02020603050405020304" pitchFamily="18" charset="0"/>
              </a:rPr>
              <a:t>De plus, l’autorité compétente doit, et ce, sans délai, faire publier un avis public concernant la demande.</a:t>
            </a:r>
          </a:p>
          <a:p>
            <a:pPr marL="0" indent="0" algn="just">
              <a:spcAft>
                <a:spcPts val="800"/>
              </a:spcAft>
              <a:buNone/>
            </a:pPr>
            <a:r>
              <a:rPr lang="fr-CA" sz="1900" b="1" dirty="0">
                <a:cs typeface="Times New Roman" panose="02020603050405020304" pitchFamily="18" charset="0"/>
              </a:rPr>
              <a:t>Avis aux locataires</a:t>
            </a:r>
          </a:p>
          <a:p>
            <a:pPr marL="0" indent="0" algn="just">
              <a:spcAft>
                <a:spcPts val="800"/>
              </a:spcAft>
              <a:buNone/>
            </a:pPr>
            <a:r>
              <a:rPr lang="fr-CA" sz="1900" dirty="0">
                <a:effectLst/>
                <a:ea typeface="Calibri" panose="020F0502020204030204" pitchFamily="34" charset="0"/>
                <a:cs typeface="Times New Roman" panose="02020603050405020304" pitchFamily="18" charset="0"/>
              </a:rPr>
              <a:t>Le propriétaire doit faire parvenir, par courrier recommandé ou certifié, un avis de la demande d’autorisation de démolition à chacun des locataires de l’immeuble.</a:t>
            </a:r>
          </a:p>
          <a:p>
            <a:pPr marL="0" indent="0" algn="just">
              <a:spcAft>
                <a:spcPts val="800"/>
              </a:spcAft>
              <a:buNone/>
            </a:pPr>
            <a:r>
              <a:rPr lang="fr-CA" sz="1900" b="1" dirty="0">
                <a:cs typeface="Times New Roman" panose="02020603050405020304" pitchFamily="18" charset="0"/>
              </a:rPr>
              <a:t>Opposition</a:t>
            </a:r>
          </a:p>
          <a:p>
            <a:pPr marL="0" indent="0" algn="just">
              <a:spcAft>
                <a:spcPts val="800"/>
              </a:spcAft>
              <a:buNone/>
            </a:pPr>
            <a:r>
              <a:rPr lang="fr-CA" sz="1900" dirty="0">
                <a:effectLst/>
                <a:ea typeface="Calibri" panose="020F0502020204030204" pitchFamily="34" charset="0"/>
                <a:cs typeface="Times New Roman" panose="02020603050405020304" pitchFamily="18" charset="0"/>
              </a:rPr>
              <a:t>Toute personne qui veut s’opposer à la délivrance d’une autorisation de démolir assujettie au présent règlement doit, dans les dix (10) jours de la publication de l’avis public faire connaître par écrit son opposition motivée au greffier de la Ville.</a:t>
            </a:r>
          </a:p>
          <a:p>
            <a:pPr marL="0" indent="0">
              <a:spcAft>
                <a:spcPts val="800"/>
              </a:spcAft>
              <a:buNone/>
            </a:pP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CC7E0005-C596-4A5C-BAFA-6C5CFA03A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15</a:t>
            </a:fld>
            <a:endParaRPr lang="en-US"/>
          </a:p>
        </p:txBody>
      </p:sp>
    </p:spTree>
    <p:extLst>
      <p:ext uri="{BB962C8B-B14F-4D97-AF65-F5344CB8AC3E}">
        <p14:creationId xmlns:p14="http://schemas.microsoft.com/office/powerpoint/2010/main" val="370333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1487731"/>
            <a:ext cx="2947482" cy="4601183"/>
          </a:xfrm>
        </p:spPr>
        <p:txBody>
          <a:bodyPr>
            <a:noAutofit/>
          </a:bodyPr>
          <a:lstStyle/>
          <a:p>
            <a:r>
              <a:rPr lang="fr-CA" b="1" kern="0" cap="all" dirty="0"/>
              <a:t>Article 10</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Consultation</a:t>
            </a:r>
            <a:br>
              <a:rPr lang="fr-CA" b="1" cap="all" dirty="0">
                <a:effectLst/>
                <a:ea typeface="Calibri" panose="020F0502020204030204" pitchFamily="34" charset="0"/>
                <a:cs typeface="Arial" panose="020B0604020202020204" pitchFamily="34" charset="0"/>
              </a:rPr>
            </a:br>
            <a:r>
              <a:rPr lang="fr-CA" b="1" cap="all" dirty="0">
                <a:effectLst/>
                <a:ea typeface="Calibri" panose="020F0502020204030204" pitchFamily="34" charset="0"/>
                <a:cs typeface="Arial" panose="020B0604020202020204" pitchFamily="34" charset="0"/>
              </a:rPr>
              <a:t>(suite)</a:t>
            </a:r>
            <a:br>
              <a:rPr lang="fr-CA" b="1" cap="all" dirty="0">
                <a:effectLst/>
                <a:latin typeface="Arial Gras" panose="020B0704020202020204" pitchFamily="34" charset="0"/>
                <a:ea typeface="Calibri" panose="020F0502020204030204" pitchFamily="34" charset="0"/>
                <a:cs typeface="Arial" panose="020B0604020202020204" pitchFamily="34" charset="0"/>
              </a:rPr>
            </a:br>
            <a:br>
              <a:rPr lang="fr-CA" sz="1800" b="1" cap="all" dirty="0">
                <a:effectLst/>
                <a:latin typeface="Arial Gras" panose="020B0704020202020204" pitchFamily="34" charset="0"/>
                <a:ea typeface="Calibri" panose="020F0502020204030204" pitchFamily="34" charset="0"/>
                <a:cs typeface="Arial" panose="020B0604020202020204" pitchFamily="34" charset="0"/>
              </a:rPr>
            </a:br>
            <a:br>
              <a:rPr lang="fr-CA" sz="1800" dirty="0">
                <a:effectLst/>
                <a:latin typeface="Arial" panose="020B0604020202020204" pitchFamily="34" charset="0"/>
                <a:ea typeface="Times New Roman" panose="02020603050405020304" pitchFamily="18" charset="0"/>
                <a:cs typeface="Times New Roman" panose="02020603050405020304" pitchFamily="18" charset="0"/>
              </a:rPr>
            </a:br>
            <a:br>
              <a:rPr lang="fr-CA" sz="1800" b="1" kern="0" dirty="0">
                <a:effectLst/>
                <a:latin typeface="Arial" panose="020B0604020202020204" pitchFamily="34" charset="0"/>
                <a:ea typeface="Arial" panose="020B0604020202020204" pitchFamily="34" charset="0"/>
              </a:rPr>
            </a:br>
            <a:br>
              <a:rPr lang="fr-CA" sz="2000" b="1" dirty="0"/>
            </a:br>
            <a:endParaRPr lang="fr-CA" sz="20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591320" y="1296237"/>
            <a:ext cx="7949040" cy="4792677"/>
          </a:xfrm>
        </p:spPr>
        <p:txBody>
          <a:bodyPr>
            <a:noAutofit/>
          </a:bodyPr>
          <a:lstStyle/>
          <a:p>
            <a:pPr marL="0" indent="0" algn="just">
              <a:lnSpc>
                <a:spcPct val="107000"/>
              </a:lnSpc>
              <a:spcAft>
                <a:spcPts val="800"/>
              </a:spcAft>
              <a:buNone/>
            </a:pPr>
            <a:r>
              <a:rPr lang="fr-CA" sz="1800" b="1" dirty="0">
                <a:cs typeface="Times New Roman" panose="02020603050405020304" pitchFamily="18" charset="0"/>
              </a:rPr>
              <a:t>Assemblée publique</a:t>
            </a:r>
          </a:p>
          <a:p>
            <a:pPr marL="0" indent="0" algn="just">
              <a:lnSpc>
                <a:spcPct val="107000"/>
              </a:lnSpc>
              <a:spcAft>
                <a:spcPts val="800"/>
              </a:spcAft>
              <a:buNone/>
            </a:pPr>
            <a:r>
              <a:rPr lang="fr-CA" sz="1800" dirty="0">
                <a:effectLst/>
                <a:ea typeface="Calibri" panose="020F0502020204030204" pitchFamily="34" charset="0"/>
                <a:cs typeface="Times New Roman" panose="02020603050405020304" pitchFamily="18" charset="0"/>
              </a:rPr>
              <a:t>Avant de rendre sa décision, le Comité doit considérer les oppositions reçues à l’occasion de la séance qui doit être publique. Il peut tenir une consultation publique s’il l’estime opportun.</a:t>
            </a:r>
          </a:p>
          <a:p>
            <a:pPr marL="0" indent="0" algn="just">
              <a:lnSpc>
                <a:spcPct val="107000"/>
              </a:lnSpc>
              <a:spcAft>
                <a:spcPts val="800"/>
              </a:spcAft>
              <a:buNone/>
            </a:pPr>
            <a:r>
              <a:rPr lang="fr-CA" sz="1800" b="1" dirty="0">
                <a:cs typeface="Times New Roman" panose="02020603050405020304" pitchFamily="18" charset="0"/>
              </a:rPr>
              <a:t>Report de la décision</a:t>
            </a:r>
          </a:p>
          <a:p>
            <a:pPr marL="0" indent="0" algn="just">
              <a:lnSpc>
                <a:spcPct val="107000"/>
              </a:lnSpc>
              <a:spcAft>
                <a:spcPts val="800"/>
              </a:spcAft>
              <a:buNone/>
            </a:pPr>
            <a:r>
              <a:rPr lang="fr-CA" sz="1800" dirty="0">
                <a:effectLst/>
                <a:ea typeface="Calibri" panose="020F0502020204030204" pitchFamily="34" charset="0"/>
                <a:cs typeface="Times New Roman" panose="02020603050405020304" pitchFamily="18" charset="0"/>
              </a:rPr>
              <a:t>Lorsque l’immeuble visé par la demande de démolition comprend un ou plusieurs logements, une personne qui désire acquérir cet immeuble pour en conserver le caractère locatif résidentiel peut, tant que le conseil n'a pas rendu sa décision, intervenir par écrit auprès du greffier pour demander un délai afin d'entreprendre ou poursuivre des démarches en vue d'acquérir l’immeuble.</a:t>
            </a:r>
          </a:p>
          <a:p>
            <a:pPr marL="0" indent="0" algn="just">
              <a:lnSpc>
                <a:spcPct val="107000"/>
              </a:lnSpc>
              <a:spcAft>
                <a:spcPts val="800"/>
              </a:spcAft>
              <a:buNone/>
            </a:pPr>
            <a:r>
              <a:rPr lang="fr-CA" sz="1800" dirty="0">
                <a:effectLst/>
                <a:ea typeface="Calibri" panose="020F0502020204030204" pitchFamily="34" charset="0"/>
                <a:cs typeface="Times New Roman" panose="02020603050405020304" pitchFamily="18" charset="0"/>
              </a:rPr>
              <a:t>Si le conseil estime que les circonstances le justifient, il reporte le prononcé de sa décision et accorde à l'intervenant un délai d'au plus deux (2) mois à compter de la fin de l'audition pour permettre aux négociations d'aboutir. Le conseil peut reporter le prononcé de sa décision pour ce motif qu’une fois.</a:t>
            </a:r>
          </a:p>
          <a:p>
            <a:pPr marL="0" indent="0" algn="just">
              <a:lnSpc>
                <a:spcPct val="107000"/>
              </a:lnSpc>
              <a:spcAft>
                <a:spcPts val="800"/>
              </a:spcAft>
              <a:buNone/>
            </a:pP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707382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1487731"/>
            <a:ext cx="2947482" cy="4601183"/>
          </a:xfrm>
        </p:spPr>
        <p:txBody>
          <a:bodyPr>
            <a:noAutofit/>
          </a:bodyPr>
          <a:lstStyle/>
          <a:p>
            <a:r>
              <a:rPr lang="fr-CA" b="1" kern="0" cap="all" dirty="0"/>
              <a:t>Article 11</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Décision du comité</a:t>
            </a:r>
            <a:br>
              <a:rPr lang="fr-CA" sz="1800" b="1" cap="all" dirty="0">
                <a:effectLst/>
                <a:latin typeface="Arial Gras" panose="020B0704020202020204" pitchFamily="34" charset="0"/>
                <a:ea typeface="Calibri" panose="020F0502020204030204" pitchFamily="34" charset="0"/>
                <a:cs typeface="Arial" panose="020B0604020202020204" pitchFamily="34" charset="0"/>
              </a:rPr>
            </a:br>
            <a:br>
              <a:rPr lang="fr-CA" sz="1800" dirty="0">
                <a:effectLst/>
                <a:latin typeface="Arial" panose="020B0604020202020204" pitchFamily="34" charset="0"/>
                <a:ea typeface="Times New Roman" panose="02020603050405020304" pitchFamily="18" charset="0"/>
                <a:cs typeface="Times New Roman" panose="02020603050405020304" pitchFamily="18" charset="0"/>
              </a:rPr>
            </a:br>
            <a:br>
              <a:rPr lang="fr-CA" sz="1800" b="1" kern="0" dirty="0">
                <a:effectLst/>
                <a:latin typeface="Arial" panose="020B0604020202020204" pitchFamily="34" charset="0"/>
                <a:ea typeface="Arial" panose="020B0604020202020204" pitchFamily="34" charset="0"/>
              </a:rPr>
            </a:br>
            <a:br>
              <a:rPr lang="fr-CA" sz="2000" b="1" dirty="0"/>
            </a:br>
            <a:endParaRPr lang="fr-CA" sz="2000" b="1" dirty="0"/>
          </a:p>
        </p:txBody>
      </p:sp>
      <p:graphicFrame>
        <p:nvGraphicFramePr>
          <p:cNvPr id="10" name="Espace réservé du contenu 3">
            <a:extLst>
              <a:ext uri="{FF2B5EF4-FFF2-40B4-BE49-F238E27FC236}">
                <a16:creationId xmlns:a16="http://schemas.microsoft.com/office/drawing/2014/main" id="{8E817A7C-A1D5-43AD-92AA-E6427885FF13}"/>
              </a:ext>
            </a:extLst>
          </p:cNvPr>
          <p:cNvGraphicFramePr>
            <a:graphicFrameLocks noGrp="1"/>
          </p:cNvGraphicFramePr>
          <p:nvPr>
            <p:ph idx="1"/>
            <p:extLst>
              <p:ext uri="{D42A27DB-BD31-4B8C-83A1-F6EECF244321}">
                <p14:modId xmlns:p14="http://schemas.microsoft.com/office/powerpoint/2010/main" val="987074973"/>
              </p:ext>
            </p:extLst>
          </p:nvPr>
        </p:nvGraphicFramePr>
        <p:xfrm>
          <a:off x="3547068" y="823965"/>
          <a:ext cx="7993292" cy="52649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247437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494260" y="1683144"/>
            <a:ext cx="2774922" cy="3491712"/>
          </a:xfrm>
        </p:spPr>
        <p:txBody>
          <a:bodyPr>
            <a:normAutofit/>
          </a:bodyPr>
          <a:lstStyle/>
          <a:p>
            <a:r>
              <a:rPr lang="fr-CA" b="1" kern="0" cap="all" dirty="0"/>
              <a:t>Article 11</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Décision du comité (suite)</a:t>
            </a:r>
            <a:br>
              <a:rPr lang="fr-CA" b="1" cap="all" dirty="0">
                <a:effectLst/>
                <a:latin typeface="Arial Gras" panose="020B0704020202020204" pitchFamily="34" charset="0"/>
                <a:ea typeface="Calibri" panose="020F0502020204030204" pitchFamily="34" charset="0"/>
                <a:cs typeface="Arial" panose="020B0604020202020204" pitchFamily="34" charset="0"/>
              </a:rPr>
            </a:br>
            <a:br>
              <a:rPr lang="fr-CA" dirty="0">
                <a:effectLst/>
                <a:latin typeface="Arial" panose="020B0604020202020204" pitchFamily="34" charset="0"/>
                <a:ea typeface="Times New Roman" panose="02020603050405020304" pitchFamily="18" charset="0"/>
                <a:cs typeface="Times New Roman" panose="02020603050405020304" pitchFamily="18" charset="0"/>
              </a:rPr>
            </a:br>
            <a:br>
              <a:rPr lang="fr-CA" b="1" kern="0" dirty="0">
                <a:effectLst/>
                <a:latin typeface="Arial" panose="020B0604020202020204" pitchFamily="34" charset="0"/>
                <a:ea typeface="Arial" panose="020B0604020202020204" pitchFamily="34" charset="0"/>
              </a:rPr>
            </a:br>
            <a:br>
              <a:rPr lang="fr-CA" b="1" dirty="0"/>
            </a:br>
            <a:endParaRPr lang="fr-CA"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748036" y="1004835"/>
            <a:ext cx="6802733" cy="5351515"/>
          </a:xfrm>
        </p:spPr>
        <p:txBody>
          <a:bodyPr>
            <a:normAutofit/>
          </a:bodyPr>
          <a:lstStyle/>
          <a:p>
            <a:pPr marL="0" indent="0" algn="just">
              <a:spcAft>
                <a:spcPts val="800"/>
              </a:spcAft>
              <a:buNone/>
            </a:pPr>
            <a:r>
              <a:rPr lang="fr-CA" sz="1800" u="sng" dirty="0">
                <a:effectLst/>
                <a:latin typeface="+mj-lt"/>
                <a:ea typeface="Calibri" panose="020F0502020204030204" pitchFamily="34" charset="0"/>
                <a:cs typeface="Times New Roman" panose="02020603050405020304" pitchFamily="18" charset="0"/>
              </a:rPr>
              <a:t>Conformité de la décision</a:t>
            </a:r>
            <a:endParaRPr lang="fr-CA" sz="1800" dirty="0">
              <a:effectLst/>
              <a:latin typeface="+mj-lt"/>
              <a:ea typeface="Calibri" panose="020F0502020204030204" pitchFamily="34" charset="0"/>
              <a:cs typeface="Times New Roman" panose="02020603050405020304" pitchFamily="18" charset="0"/>
            </a:endParaRPr>
          </a:p>
          <a:p>
            <a:pPr marL="0" indent="0" algn="just">
              <a:spcAft>
                <a:spcPts val="800"/>
              </a:spcAft>
              <a:buNone/>
            </a:pPr>
            <a:r>
              <a:rPr lang="fr-CA" sz="1800" dirty="0">
                <a:effectLst/>
                <a:latin typeface="+mj-lt"/>
                <a:ea typeface="Calibri" panose="020F0502020204030204" pitchFamily="34" charset="0"/>
                <a:cs typeface="Times New Roman" panose="02020603050405020304" pitchFamily="18" charset="0"/>
              </a:rPr>
              <a:t>Le Comité doit s’assurer avant de rendre sa décision d’être convaincu de la nécessité de la démolition à la suite de l’évaluation de la demande, tenir compte de l’intérêt public et des parties ainsi que des autres dispositions de la réglementation en vigueur.</a:t>
            </a:r>
          </a:p>
          <a:p>
            <a:pPr marL="0" indent="0" algn="just">
              <a:spcAft>
                <a:spcPts val="800"/>
              </a:spcAft>
              <a:buNone/>
            </a:pPr>
            <a:r>
              <a:rPr lang="fr-CA" sz="1800" u="sng" dirty="0">
                <a:effectLst/>
                <a:latin typeface="+mj-lt"/>
                <a:ea typeface="Calibri" panose="020F0502020204030204" pitchFamily="34" charset="0"/>
                <a:cs typeface="Times New Roman" panose="02020603050405020304" pitchFamily="18" charset="0"/>
              </a:rPr>
              <a:t>Refus motivé</a:t>
            </a:r>
            <a:endParaRPr lang="fr-CA" sz="1800" dirty="0">
              <a:effectLst/>
              <a:latin typeface="+mj-lt"/>
              <a:ea typeface="Calibri" panose="020F0502020204030204" pitchFamily="34" charset="0"/>
              <a:cs typeface="Times New Roman" panose="02020603050405020304" pitchFamily="18" charset="0"/>
            </a:endParaRPr>
          </a:p>
          <a:p>
            <a:pPr marL="0" indent="0" algn="just">
              <a:spcAft>
                <a:spcPts val="800"/>
              </a:spcAft>
              <a:buNone/>
            </a:pPr>
            <a:r>
              <a:rPr lang="fr-CA" sz="1800" dirty="0">
                <a:effectLst/>
                <a:latin typeface="+mj-lt"/>
                <a:ea typeface="Calibri" panose="020F0502020204030204" pitchFamily="34" charset="0"/>
                <a:cs typeface="Times New Roman" panose="02020603050405020304" pitchFamily="18" charset="0"/>
              </a:rPr>
              <a:t>Le Comité peut refuser la demande d’autorisation en motivant sa décision dans les cas suivants :</a:t>
            </a:r>
          </a:p>
          <a:p>
            <a:pPr marL="845820" lvl="1" indent="-342900" algn="just">
              <a:buFont typeface="+mj-lt"/>
              <a:buAutoNum type="alphaLcParenR"/>
            </a:pPr>
            <a:r>
              <a:rPr lang="fr-CA" dirty="0">
                <a:effectLst/>
                <a:latin typeface="+mj-lt"/>
                <a:ea typeface="Calibri" panose="020F0502020204030204" pitchFamily="34" charset="0"/>
                <a:cs typeface="Times New Roman" panose="02020603050405020304" pitchFamily="18" charset="0"/>
              </a:rPr>
              <a:t>La démolition n’est pas dans l’intérêt public de la collectivité;</a:t>
            </a:r>
          </a:p>
          <a:p>
            <a:pPr marL="845820" lvl="1" indent="-342900" algn="just">
              <a:buFont typeface="+mj-lt"/>
              <a:buAutoNum type="alphaLcParenR"/>
            </a:pPr>
            <a:r>
              <a:rPr lang="fr-CA" dirty="0">
                <a:effectLst/>
                <a:latin typeface="+mj-lt"/>
                <a:ea typeface="Calibri" panose="020F0502020204030204" pitchFamily="34" charset="0"/>
                <a:cs typeface="Times New Roman" panose="02020603050405020304" pitchFamily="18" charset="0"/>
              </a:rPr>
              <a:t>Le programme préliminaire de réutilisation du sol n’a pas été approuvé;</a:t>
            </a:r>
          </a:p>
          <a:p>
            <a:pPr marL="845820" lvl="1" indent="-342900" algn="just">
              <a:spcAft>
                <a:spcPts val="800"/>
              </a:spcAft>
              <a:buFont typeface="+mj-lt"/>
              <a:buAutoNum type="alphaLcParenR"/>
            </a:pPr>
            <a:r>
              <a:rPr lang="fr-CA" dirty="0">
                <a:effectLst/>
                <a:latin typeface="+mj-lt"/>
                <a:ea typeface="Calibri" panose="020F0502020204030204" pitchFamily="34" charset="0"/>
                <a:cs typeface="Times New Roman" panose="02020603050405020304" pitchFamily="18" charset="0"/>
              </a:rPr>
              <a:t>Les frais exigés n’ont pas été payés, le cas échéant.</a:t>
            </a:r>
          </a:p>
          <a:p>
            <a:pPr marL="0" indent="0">
              <a:spcAft>
                <a:spcPts val="800"/>
              </a:spcAft>
              <a:buNone/>
            </a:pPr>
            <a:endParaRPr lang="fr-CA"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18</a:t>
            </a:fld>
            <a:endParaRPr lang="en-US"/>
          </a:p>
        </p:txBody>
      </p:sp>
    </p:spTree>
    <p:extLst>
      <p:ext uri="{BB962C8B-B14F-4D97-AF65-F5344CB8AC3E}">
        <p14:creationId xmlns:p14="http://schemas.microsoft.com/office/powerpoint/2010/main" val="35837758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1487731"/>
            <a:ext cx="2947482" cy="4601183"/>
          </a:xfrm>
        </p:spPr>
        <p:txBody>
          <a:bodyPr>
            <a:noAutofit/>
          </a:bodyPr>
          <a:lstStyle/>
          <a:p>
            <a:r>
              <a:rPr lang="fr-CA" b="1" kern="0" cap="all" dirty="0"/>
              <a:t>Article 11</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Décision du comité (suite)</a:t>
            </a:r>
            <a:br>
              <a:rPr lang="fr-CA" sz="1800" b="1" cap="all" dirty="0">
                <a:effectLst/>
                <a:latin typeface="Arial Gras" panose="020B0704020202020204" pitchFamily="34" charset="0"/>
                <a:ea typeface="Calibri" panose="020F0502020204030204" pitchFamily="34" charset="0"/>
                <a:cs typeface="Arial" panose="020B0604020202020204" pitchFamily="34" charset="0"/>
              </a:rPr>
            </a:br>
            <a:br>
              <a:rPr lang="fr-CA" sz="1800" dirty="0">
                <a:effectLst/>
                <a:latin typeface="Arial" panose="020B0604020202020204" pitchFamily="34" charset="0"/>
                <a:ea typeface="Times New Roman" panose="02020603050405020304" pitchFamily="18" charset="0"/>
                <a:cs typeface="Times New Roman" panose="02020603050405020304" pitchFamily="18" charset="0"/>
              </a:rPr>
            </a:br>
            <a:br>
              <a:rPr lang="fr-CA" sz="1800" b="1" kern="0" dirty="0">
                <a:effectLst/>
                <a:latin typeface="Arial" panose="020B0604020202020204" pitchFamily="34" charset="0"/>
                <a:ea typeface="Arial" panose="020B0604020202020204" pitchFamily="34" charset="0"/>
              </a:rPr>
            </a:br>
            <a:br>
              <a:rPr lang="fr-CA" sz="2000" b="1" dirty="0"/>
            </a:br>
            <a:endParaRPr lang="fr-CA" sz="20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591320" y="974689"/>
            <a:ext cx="7949040" cy="5114225"/>
          </a:xfrm>
        </p:spPr>
        <p:txBody>
          <a:bodyPr>
            <a:noAutofit/>
          </a:bodyPr>
          <a:lstStyle/>
          <a:p>
            <a:pPr marL="0" indent="0" algn="just">
              <a:lnSpc>
                <a:spcPct val="107000"/>
              </a:lnSpc>
              <a:spcAft>
                <a:spcPts val="800"/>
              </a:spcAft>
              <a:buNone/>
            </a:pPr>
            <a:r>
              <a:rPr lang="fr-CA" sz="1800" u="sng" dirty="0">
                <a:effectLst/>
                <a:ea typeface="Calibri" panose="020F0502020204030204" pitchFamily="34" charset="0"/>
                <a:cs typeface="Times New Roman" panose="02020603050405020304" pitchFamily="18" charset="0"/>
              </a:rPr>
              <a:t>Conditions</a:t>
            </a:r>
            <a:endParaRPr lang="fr-CA"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sz="1800" dirty="0">
                <a:effectLst/>
                <a:ea typeface="Calibri" panose="020F0502020204030204" pitchFamily="34" charset="0"/>
                <a:cs typeface="Times New Roman" panose="02020603050405020304" pitchFamily="18" charset="0"/>
              </a:rPr>
              <a:t>Lorsque le Comité accorde l’autorisation de démolir, il peut imposer toute condition relative à la démolition de l’immeuble ou à la réutilisation du sol dégagé. Il peut, notamment, déterminer le délai dans lequel les travaux de démolition doivent être entrepris, les conditions de relogement d'un locataire lorsque l’immeuble comprend un ou plusieurs logements, et les conditions relatives à la gestion durable des débris de démolition.</a:t>
            </a:r>
          </a:p>
          <a:p>
            <a:pPr marL="0" indent="0" algn="just">
              <a:lnSpc>
                <a:spcPct val="107000"/>
              </a:lnSpc>
              <a:spcAft>
                <a:spcPts val="800"/>
              </a:spcAft>
              <a:buNone/>
            </a:pPr>
            <a:r>
              <a:rPr lang="fr-CA" sz="1800" u="sng" dirty="0">
                <a:effectLst/>
                <a:ea typeface="Calibri" panose="020F0502020204030204" pitchFamily="34" charset="0"/>
                <a:cs typeface="Times New Roman" panose="02020603050405020304" pitchFamily="18" charset="0"/>
              </a:rPr>
              <a:t>Transmission de la décision</a:t>
            </a:r>
            <a:endParaRPr lang="fr-CA"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CA" sz="1800" dirty="0">
                <a:effectLst/>
                <a:ea typeface="Calibri" panose="020F0502020204030204" pitchFamily="34" charset="0"/>
                <a:cs typeface="Times New Roman" panose="02020603050405020304" pitchFamily="18" charset="0"/>
              </a:rPr>
              <a:t>La décision du Comité concernant une autorisation de démolir doit être motivée et transmise, sans délai, à toute partie en cause par courrier recommandé ou certifié ou par courriel électronique avec accusé de réception.</a:t>
            </a:r>
          </a:p>
          <a:p>
            <a:pPr marL="0" indent="0" algn="just">
              <a:lnSpc>
                <a:spcPct val="107000"/>
              </a:lnSpc>
              <a:spcAft>
                <a:spcPts val="800"/>
              </a:spcAft>
              <a:buNone/>
            </a:pP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828590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A652E5D6-E378-4614-BCBD-8663DD15B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3A287AC3-AACF-4ADB-9F73-125E714D9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993" y="4367639"/>
            <a:ext cx="11430014" cy="1852186"/>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sp>
      <p:sp>
        <p:nvSpPr>
          <p:cNvPr id="4" name="Espace réservé du numéro de diapositive 3">
            <a:extLst>
              <a:ext uri="{FF2B5EF4-FFF2-40B4-BE49-F238E27FC236}">
                <a16:creationId xmlns:a16="http://schemas.microsoft.com/office/drawing/2014/main" id="{4FF09A67-2D74-4ED0-8CB2-307A5D37AEAD}"/>
              </a:ext>
            </a:extLst>
          </p:cNvPr>
          <p:cNvSpPr>
            <a:spLocks noGrp="1"/>
          </p:cNvSpPr>
          <p:nvPr>
            <p:ph type="sldNum" sz="quarter" idx="12"/>
            <p:custDataLst>
              <p:tags r:id="rId1"/>
            </p:custDataLst>
          </p:nvPr>
        </p:nvSpPr>
        <p:spPr>
          <a:xfrm>
            <a:off x="10284288" y="6356350"/>
            <a:ext cx="1756595" cy="365125"/>
          </a:xfrm>
        </p:spPr>
        <p:txBody>
          <a:bodyPr>
            <a:normAutofit/>
          </a:bodyPr>
          <a:lstStyle/>
          <a:p>
            <a:pPr>
              <a:spcAft>
                <a:spcPts val="600"/>
              </a:spcAft>
            </a:pPr>
            <a:fld id="{4FAB73BC-B049-4115-A692-8D63A059BFB8}" type="slidenum">
              <a:rPr lang="en-US" smtClean="0"/>
              <a:pPr>
                <a:spcAft>
                  <a:spcPts val="600"/>
                </a:spcAft>
              </a:pPr>
              <a:t>2</a:t>
            </a:fld>
            <a:endParaRPr lang="en-US"/>
          </a:p>
        </p:txBody>
      </p:sp>
      <p:graphicFrame>
        <p:nvGraphicFramePr>
          <p:cNvPr id="37" name="Espace réservé du contenu 2">
            <a:extLst>
              <a:ext uri="{FF2B5EF4-FFF2-40B4-BE49-F238E27FC236}">
                <a16:creationId xmlns:a16="http://schemas.microsoft.com/office/drawing/2014/main" id="{29E8E000-715F-4E61-AAA9-8E819D6440AE}"/>
              </a:ext>
            </a:extLst>
          </p:cNvPr>
          <p:cNvGraphicFramePr>
            <a:graphicFrameLocks noGrp="1"/>
          </p:cNvGraphicFramePr>
          <p:nvPr>
            <p:ph idx="1"/>
            <p:extLst>
              <p:ext uri="{D42A27DB-BD31-4B8C-83A1-F6EECF244321}">
                <p14:modId xmlns:p14="http://schemas.microsoft.com/office/powerpoint/2010/main" val="2205201961"/>
              </p:ext>
            </p:extLst>
          </p:nvPr>
        </p:nvGraphicFramePr>
        <p:xfrm>
          <a:off x="960120" y="640080"/>
          <a:ext cx="10271760" cy="3202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7235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494260" y="1683144"/>
            <a:ext cx="2774922" cy="3491712"/>
          </a:xfrm>
        </p:spPr>
        <p:txBody>
          <a:bodyPr>
            <a:normAutofit/>
          </a:bodyPr>
          <a:lstStyle/>
          <a:p>
            <a:r>
              <a:rPr lang="fr-CA" b="1" kern="0" cap="all" dirty="0"/>
              <a:t>Article 12</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délai de démolition</a:t>
            </a:r>
            <a:br>
              <a:rPr lang="fr-CA" dirty="0">
                <a:effectLst/>
                <a:latin typeface="Arial" panose="020B0604020202020204" pitchFamily="34" charset="0"/>
                <a:ea typeface="Times New Roman" panose="02020603050405020304" pitchFamily="18" charset="0"/>
                <a:cs typeface="Times New Roman" panose="02020603050405020304" pitchFamily="18" charset="0"/>
              </a:rPr>
            </a:br>
            <a:br>
              <a:rPr lang="fr-CA" b="1" kern="0" dirty="0">
                <a:effectLst/>
                <a:latin typeface="Arial" panose="020B0604020202020204" pitchFamily="34" charset="0"/>
                <a:ea typeface="Arial" panose="020B0604020202020204" pitchFamily="34" charset="0"/>
              </a:rPr>
            </a:br>
            <a:br>
              <a:rPr lang="fr-CA" b="1" dirty="0"/>
            </a:br>
            <a:endParaRPr lang="fr-CA"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687746" y="1366577"/>
            <a:ext cx="7301238" cy="3808280"/>
          </a:xfrm>
        </p:spPr>
        <p:txBody>
          <a:bodyPr>
            <a:noAutofit/>
          </a:bodyPr>
          <a:lstStyle/>
          <a:p>
            <a:pPr>
              <a:spcAft>
                <a:spcPts val="800"/>
              </a:spcAft>
            </a:pPr>
            <a:r>
              <a:rPr lang="fr-CA" dirty="0">
                <a:effectLst/>
                <a:ea typeface="Calibri" panose="020F0502020204030204" pitchFamily="34" charset="0"/>
                <a:cs typeface="Times New Roman" panose="02020603050405020304" pitchFamily="18" charset="0"/>
              </a:rPr>
              <a:t>Lorsque le conseil accueille la demande de démolition, il peut fixer le délai dans lequel les travaux de démolition doivent être entrepris et terminés.</a:t>
            </a:r>
          </a:p>
          <a:p>
            <a:pPr>
              <a:spcAft>
                <a:spcPts val="800"/>
              </a:spcAft>
            </a:pPr>
            <a:r>
              <a:rPr lang="fr-CA" dirty="0">
                <a:effectLst/>
                <a:ea typeface="Calibri" panose="020F0502020204030204" pitchFamily="34" charset="0"/>
                <a:cs typeface="Times New Roman" panose="02020603050405020304" pitchFamily="18" charset="0"/>
              </a:rPr>
              <a:t>Il peut, pour un motif raisonnable, modifier le délai fixé, pourvu qu’une demande lui en soit faite avant l’expiration de ce délai.</a:t>
            </a:r>
          </a:p>
          <a:p>
            <a:pPr>
              <a:spcAft>
                <a:spcPts val="800"/>
              </a:spcAft>
            </a:pPr>
            <a:r>
              <a:rPr lang="fr-CA" dirty="0">
                <a:effectLst/>
                <a:ea typeface="Calibri" panose="020F0502020204030204" pitchFamily="34" charset="0"/>
                <a:cs typeface="Times New Roman" panose="02020603050405020304" pitchFamily="18" charset="0"/>
              </a:rPr>
              <a:t>Si les travaux de démolition ne sont pas entrepris avant l'expiration du délai fixé par le conseil, l’autorisation de démolition est sans effet.</a:t>
            </a:r>
          </a:p>
          <a:p>
            <a:pPr>
              <a:spcAft>
                <a:spcPts val="800"/>
              </a:spcAft>
            </a:pPr>
            <a:r>
              <a:rPr lang="fr-CA" dirty="0">
                <a:effectLst/>
                <a:ea typeface="Calibri" panose="020F0502020204030204" pitchFamily="34" charset="0"/>
                <a:cs typeface="Times New Roman" panose="02020603050405020304" pitchFamily="18" charset="0"/>
              </a:rPr>
              <a:t>Si les travaux ont débuté, mais ne sont pas terminés dans le délai fixé, le conseil peut les faire exécuter et en recouvrer les frais du propriétaire.</a:t>
            </a: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20</a:t>
            </a:fld>
            <a:endParaRPr lang="en-US"/>
          </a:p>
        </p:txBody>
      </p:sp>
    </p:spTree>
    <p:extLst>
      <p:ext uri="{BB962C8B-B14F-4D97-AF65-F5344CB8AC3E}">
        <p14:creationId xmlns:p14="http://schemas.microsoft.com/office/powerpoint/2010/main" val="199638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42856"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8895775" y="1123837"/>
            <a:ext cx="2947482" cy="4601183"/>
          </a:xfrm>
        </p:spPr>
        <p:txBody>
          <a:bodyPr>
            <a:normAutofit/>
          </a:bodyPr>
          <a:lstStyle/>
          <a:p>
            <a:pPr algn="r"/>
            <a:r>
              <a:rPr lang="fr-CA" b="1" kern="0" cap="all" dirty="0"/>
              <a:t>Article 13</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délivrance d’un certificat d’autorisation</a:t>
            </a:r>
            <a:br>
              <a:rPr lang="fr-CA" b="1" dirty="0"/>
            </a:br>
            <a:endParaRPr lang="fr-CA" b="1" dirty="0"/>
          </a:p>
        </p:txBody>
      </p:sp>
      <p:sp>
        <p:nvSpPr>
          <p:cNvPr id="18" name="Rectangle 17">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21</a:t>
            </a:fld>
            <a:endParaRPr lang="en-US"/>
          </a:p>
        </p:txBody>
      </p:sp>
      <p:graphicFrame>
        <p:nvGraphicFramePr>
          <p:cNvPr id="10" name="Espace réservé du contenu 3">
            <a:extLst>
              <a:ext uri="{FF2B5EF4-FFF2-40B4-BE49-F238E27FC236}">
                <a16:creationId xmlns:a16="http://schemas.microsoft.com/office/drawing/2014/main" id="{7B6D678B-2EF5-4F36-A6C8-588892D2209F}"/>
              </a:ext>
            </a:extLst>
          </p:cNvPr>
          <p:cNvGraphicFramePr>
            <a:graphicFrameLocks noGrp="1"/>
          </p:cNvGraphicFramePr>
          <p:nvPr>
            <p:ph idx="1"/>
            <p:extLst>
              <p:ext uri="{D42A27DB-BD31-4B8C-83A1-F6EECF244321}">
                <p14:modId xmlns:p14="http://schemas.microsoft.com/office/powerpoint/2010/main" val="929572456"/>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16894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1600754" y="1087374"/>
            <a:ext cx="8983489" cy="1000978"/>
          </a:xfrm>
        </p:spPr>
        <p:txBody>
          <a:bodyPr>
            <a:noAutofit/>
          </a:bodyPr>
          <a:lstStyle/>
          <a:p>
            <a:r>
              <a:rPr lang="fr-CA" b="1" kern="0" cap="all" dirty="0"/>
              <a:t>Article 14</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Garantie monétaire</a:t>
            </a:r>
            <a:endParaRPr lang="fr-CA" b="1" dirty="0"/>
          </a:p>
        </p:txBody>
      </p:sp>
      <p:sp>
        <p:nvSpPr>
          <p:cNvPr id="34" name="Rectangle 33">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5" name="Espace réservé du contenu 3">
            <a:extLst>
              <a:ext uri="{FF2B5EF4-FFF2-40B4-BE49-F238E27FC236}">
                <a16:creationId xmlns:a16="http://schemas.microsoft.com/office/drawing/2014/main" id="{D0EB22F6-6179-4D05-A71F-7FC608B43B76}"/>
              </a:ext>
            </a:extLst>
          </p:cNvPr>
          <p:cNvSpPr>
            <a:spLocks noGrp="1"/>
          </p:cNvSpPr>
          <p:nvPr>
            <p:ph idx="1"/>
          </p:nvPr>
        </p:nvSpPr>
        <p:spPr>
          <a:xfrm>
            <a:off x="1600753" y="2535446"/>
            <a:ext cx="8983489" cy="3554457"/>
          </a:xfrm>
        </p:spPr>
        <p:txBody>
          <a:bodyPr>
            <a:normAutofit/>
          </a:bodyPr>
          <a:lstStyle/>
          <a:p>
            <a:pPr>
              <a:spcAft>
                <a:spcPts val="800"/>
              </a:spcAft>
            </a:pPr>
            <a:r>
              <a:rPr lang="fr-CA" dirty="0">
                <a:solidFill>
                  <a:schemeClr val="tx1"/>
                </a:solidFill>
                <a:effectLst/>
                <a:ea typeface="Calibri" panose="020F0502020204030204" pitchFamily="34" charset="0"/>
                <a:cs typeface="Times New Roman" panose="02020603050405020304" pitchFamily="18" charset="0"/>
              </a:rPr>
              <a:t>Si des conditions sont imposées en vertu de l’article 11, le conseil peut exiger que le requérant fournisse, préalablement à la délivrance du certificat d’autorisation de démolition, une garantie monétaire pour assurer le respect de ces conditions.</a:t>
            </a:r>
          </a:p>
          <a:p>
            <a:pPr>
              <a:spcAft>
                <a:spcPts val="800"/>
              </a:spcAft>
            </a:pPr>
            <a:r>
              <a:rPr lang="fr-CA" dirty="0">
                <a:solidFill>
                  <a:schemeClr val="tx1"/>
                </a:solidFill>
                <a:effectLst/>
                <a:ea typeface="Calibri" panose="020F0502020204030204" pitchFamily="34" charset="0"/>
                <a:cs typeface="Times New Roman" panose="02020603050405020304" pitchFamily="18" charset="0"/>
              </a:rPr>
              <a:t>Le conseil peut également exiger une garantie monétaire pour garantir l’exécution du programme préliminaire de réutilisation du sol dégagé.</a:t>
            </a:r>
          </a:p>
          <a:p>
            <a:pPr>
              <a:spcAft>
                <a:spcPts val="800"/>
              </a:spcAft>
            </a:pPr>
            <a:r>
              <a:rPr lang="fr-CA" dirty="0">
                <a:solidFill>
                  <a:schemeClr val="tx1"/>
                </a:solidFill>
                <a:effectLst/>
                <a:ea typeface="Calibri" panose="020F0502020204030204" pitchFamily="34" charset="0"/>
                <a:cs typeface="Times New Roman" panose="02020603050405020304" pitchFamily="18" charset="0"/>
              </a:rPr>
              <a:t>La garantie monétaire doit demeurer en vigueur jusqu’à ce que les travaux de démolition et le programme de réutilisation du sol dégagé soient complétés.</a:t>
            </a: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22</a:t>
            </a:fld>
            <a:endParaRPr lang="en-US"/>
          </a:p>
        </p:txBody>
      </p:sp>
    </p:spTree>
    <p:extLst>
      <p:ext uri="{BB962C8B-B14F-4D97-AF65-F5344CB8AC3E}">
        <p14:creationId xmlns:p14="http://schemas.microsoft.com/office/powerpoint/2010/main" val="3959939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494260" y="1683144"/>
            <a:ext cx="2774922" cy="3491712"/>
          </a:xfrm>
        </p:spPr>
        <p:txBody>
          <a:bodyPr>
            <a:normAutofit/>
          </a:bodyPr>
          <a:lstStyle/>
          <a:p>
            <a:r>
              <a:rPr lang="fr-CA" b="1" kern="0" cap="all" dirty="0"/>
              <a:t>Article 14</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Garantie monétaire</a:t>
            </a:r>
            <a:br>
              <a:rPr lang="fr-CA" b="1" cap="all" dirty="0">
                <a:effectLst/>
                <a:ea typeface="Calibri" panose="020F0502020204030204" pitchFamily="34" charset="0"/>
                <a:cs typeface="Arial" panose="020B0604020202020204" pitchFamily="34" charset="0"/>
              </a:rPr>
            </a:br>
            <a:r>
              <a:rPr lang="fr-CA" b="1" cap="all" dirty="0">
                <a:effectLst/>
                <a:ea typeface="Calibri" panose="020F0502020204030204" pitchFamily="34" charset="0"/>
                <a:cs typeface="Arial" panose="020B0604020202020204" pitchFamily="34" charset="0"/>
              </a:rPr>
              <a:t>(suite)</a:t>
            </a:r>
            <a:endParaRPr lang="fr-CA" b="1" dirty="0"/>
          </a:p>
        </p:txBody>
      </p:sp>
      <p:sp>
        <p:nvSpPr>
          <p:cNvPr id="25" name="Espace réservé du contenu 3">
            <a:extLst>
              <a:ext uri="{FF2B5EF4-FFF2-40B4-BE49-F238E27FC236}">
                <a16:creationId xmlns:a16="http://schemas.microsoft.com/office/drawing/2014/main" id="{D0EB22F6-6179-4D05-A71F-7FC608B43B76}"/>
              </a:ext>
            </a:extLst>
          </p:cNvPr>
          <p:cNvSpPr>
            <a:spLocks noGrp="1"/>
          </p:cNvSpPr>
          <p:nvPr>
            <p:ph idx="1"/>
          </p:nvPr>
        </p:nvSpPr>
        <p:spPr>
          <a:xfrm>
            <a:off x="4331368" y="1171075"/>
            <a:ext cx="6657615" cy="4003782"/>
          </a:xfrm>
        </p:spPr>
        <p:txBody>
          <a:bodyPr>
            <a:normAutofit lnSpcReduction="10000"/>
          </a:bodyPr>
          <a:lstStyle/>
          <a:p>
            <a:pPr marL="0" indent="0" algn="just">
              <a:spcAft>
                <a:spcPts val="800"/>
              </a:spcAft>
              <a:buNone/>
            </a:pPr>
            <a:r>
              <a:rPr lang="fr-CA" dirty="0">
                <a:effectLst/>
                <a:ea typeface="Calibri" panose="020F0502020204030204" pitchFamily="34" charset="0"/>
                <a:cs typeface="Times New Roman" panose="02020603050405020304" pitchFamily="18" charset="0"/>
              </a:rPr>
              <a:t>Encaissement</a:t>
            </a:r>
          </a:p>
          <a:p>
            <a:pPr marL="0" indent="0" algn="just">
              <a:spcAft>
                <a:spcPts val="800"/>
              </a:spcAft>
              <a:buNone/>
            </a:pPr>
            <a:r>
              <a:rPr lang="fr-CA" dirty="0">
                <a:effectLst/>
                <a:ea typeface="Calibri" panose="020F0502020204030204" pitchFamily="34" charset="0"/>
                <a:cs typeface="Times New Roman" panose="02020603050405020304" pitchFamily="18" charset="0"/>
              </a:rPr>
              <a:t>En cas de défaut du requérant, l’autorité compétente peut, au terme d’un préavis dans lequel elle met le requérant en demeure de remédier à la situation dans un délai raisonnable, encaisser la garantie monétaire détenue par la Ville.</a:t>
            </a:r>
          </a:p>
          <a:p>
            <a:pPr marL="0" indent="0" algn="just">
              <a:spcAft>
                <a:spcPts val="800"/>
              </a:spcAft>
              <a:buNone/>
            </a:pPr>
            <a:r>
              <a:rPr lang="fr-CA" dirty="0">
                <a:effectLst/>
                <a:ea typeface="Calibri" panose="020F0502020204030204" pitchFamily="34" charset="0"/>
                <a:cs typeface="Times New Roman" panose="02020603050405020304" pitchFamily="18" charset="0"/>
              </a:rPr>
              <a:t> </a:t>
            </a:r>
          </a:p>
          <a:p>
            <a:pPr marL="0" indent="0" algn="just">
              <a:spcAft>
                <a:spcPts val="800"/>
              </a:spcAft>
              <a:buNone/>
            </a:pPr>
            <a:r>
              <a:rPr lang="fr-CA" dirty="0">
                <a:effectLst/>
                <a:ea typeface="Calibri" panose="020F0502020204030204" pitchFamily="34" charset="0"/>
                <a:cs typeface="Times New Roman" panose="02020603050405020304" pitchFamily="18" charset="0"/>
              </a:rPr>
              <a:t>Remboursement</a:t>
            </a:r>
          </a:p>
          <a:p>
            <a:pPr marL="0" indent="0" algn="just">
              <a:spcAft>
                <a:spcPts val="800"/>
              </a:spcAft>
              <a:buNone/>
            </a:pPr>
            <a:r>
              <a:rPr lang="fr-CA" dirty="0">
                <a:effectLst/>
                <a:ea typeface="Calibri" panose="020F0502020204030204" pitchFamily="34" charset="0"/>
                <a:cs typeface="Times New Roman" panose="02020603050405020304" pitchFamily="18" charset="0"/>
              </a:rPr>
              <a:t>Dans les trente (30) jours suivants la fin des travaux, le requérant doit en aviser l’autorité compétente. Celle-ci procède au remboursement des sommes versées si les conditions et exigences ont été respectées.</a:t>
            </a:r>
          </a:p>
        </p:txBody>
      </p:sp>
      <p:sp>
        <p:nvSpPr>
          <p:cNvPr id="34" name="Freeform: Shape 33">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23</a:t>
            </a:fld>
            <a:endParaRPr lang="en-US"/>
          </a:p>
        </p:txBody>
      </p:sp>
    </p:spTree>
    <p:extLst>
      <p:ext uri="{BB962C8B-B14F-4D97-AF65-F5344CB8AC3E}">
        <p14:creationId xmlns:p14="http://schemas.microsoft.com/office/powerpoint/2010/main" val="7971736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1487731"/>
            <a:ext cx="2947482" cy="3760925"/>
          </a:xfrm>
        </p:spPr>
        <p:txBody>
          <a:bodyPr>
            <a:noAutofit/>
          </a:bodyPr>
          <a:lstStyle/>
          <a:p>
            <a:r>
              <a:rPr lang="fr-CA" b="1" kern="0" cap="all" dirty="0"/>
              <a:t>Article 15</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Sanctions</a:t>
            </a:r>
            <a:endParaRPr lang="fr-CA" sz="2000" b="1" dirty="0"/>
          </a:p>
        </p:txBody>
      </p:sp>
      <p:graphicFrame>
        <p:nvGraphicFramePr>
          <p:cNvPr id="23" name="Espace réservé du contenu 3">
            <a:extLst>
              <a:ext uri="{FF2B5EF4-FFF2-40B4-BE49-F238E27FC236}">
                <a16:creationId xmlns:a16="http://schemas.microsoft.com/office/drawing/2014/main" id="{C4F032B0-7455-4879-B039-C7BD36F00C2B}"/>
              </a:ext>
            </a:extLst>
          </p:cNvPr>
          <p:cNvGraphicFramePr>
            <a:graphicFrameLocks noGrp="1"/>
          </p:cNvGraphicFramePr>
          <p:nvPr>
            <p:ph idx="1"/>
            <p:extLst>
              <p:ext uri="{D42A27DB-BD31-4B8C-83A1-F6EECF244321}">
                <p14:modId xmlns:p14="http://schemas.microsoft.com/office/powerpoint/2010/main" val="2750437381"/>
              </p:ext>
            </p:extLst>
          </p:nvPr>
        </p:nvGraphicFramePr>
        <p:xfrm>
          <a:off x="3591320" y="874207"/>
          <a:ext cx="7949040" cy="52147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89419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p:txBody>
          <a:bodyPr>
            <a:normAutofit/>
          </a:bodyPr>
          <a:lstStyle/>
          <a:p>
            <a:r>
              <a:rPr lang="fr-CA" b="1" kern="0" cap="all" dirty="0"/>
              <a:t>Article 15</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Sanctions</a:t>
            </a:r>
            <a:br>
              <a:rPr lang="fr-CA" b="1" cap="all" dirty="0">
                <a:effectLst/>
                <a:ea typeface="Calibri" panose="020F0502020204030204" pitchFamily="34" charset="0"/>
                <a:cs typeface="Arial" panose="020B0604020202020204" pitchFamily="34" charset="0"/>
              </a:rPr>
            </a:br>
            <a:r>
              <a:rPr lang="fr-CA" b="1" cap="all" dirty="0">
                <a:effectLst/>
                <a:ea typeface="Calibri" panose="020F0502020204030204" pitchFamily="34" charset="0"/>
                <a:cs typeface="Arial" panose="020B0604020202020204" pitchFamily="34" charset="0"/>
              </a:rPr>
              <a:t>(suite)</a:t>
            </a:r>
            <a:endParaRPr lang="fr-CA" b="1" dirty="0"/>
          </a:p>
        </p:txBody>
      </p:sp>
      <p:graphicFrame>
        <p:nvGraphicFramePr>
          <p:cNvPr id="44" name="Espace réservé du contenu 3">
            <a:extLst>
              <a:ext uri="{FF2B5EF4-FFF2-40B4-BE49-F238E27FC236}">
                <a16:creationId xmlns:a16="http://schemas.microsoft.com/office/drawing/2014/main" id="{161FB6BB-322A-469A-A222-4480E278BCDC}"/>
              </a:ext>
            </a:extLst>
          </p:cNvPr>
          <p:cNvGraphicFramePr>
            <a:graphicFrameLocks noGrp="1"/>
          </p:cNvGraphicFramePr>
          <p:nvPr>
            <p:ph idx="1"/>
            <p:extLst>
              <p:ext uri="{D42A27DB-BD31-4B8C-83A1-F6EECF244321}">
                <p14:modId xmlns:p14="http://schemas.microsoft.com/office/powerpoint/2010/main" val="3982742372"/>
              </p:ext>
            </p:extLst>
          </p:nvPr>
        </p:nvGraphicFramePr>
        <p:xfrm>
          <a:off x="3759896" y="924448"/>
          <a:ext cx="7855999" cy="514475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normAutofit/>
          </a:bodyPr>
          <a:lstStyle/>
          <a:p>
            <a:pPr>
              <a:spcAft>
                <a:spcPts val="600"/>
              </a:spcAft>
            </a:pPr>
            <a:fld id="{4FAB73BC-B049-4115-A692-8D63A059BFB8}" type="slidenum">
              <a:rPr lang="en-US" smtClean="0"/>
              <a:pPr>
                <a:spcAft>
                  <a:spcPts val="600"/>
                </a:spcAft>
              </a:pPr>
              <a:t>25</a:t>
            </a:fld>
            <a:endParaRPr lang="en-US"/>
          </a:p>
        </p:txBody>
      </p:sp>
    </p:spTree>
    <p:extLst>
      <p:ext uri="{BB962C8B-B14F-4D97-AF65-F5344CB8AC3E}">
        <p14:creationId xmlns:p14="http://schemas.microsoft.com/office/powerpoint/2010/main" val="343392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7120AB-1158-452C-8C6D-1DA4F37F282C}"/>
              </a:ext>
            </a:extLst>
          </p:cNvPr>
          <p:cNvSpPr>
            <a:spLocks noGrp="1"/>
          </p:cNvSpPr>
          <p:nvPr>
            <p:ph type="title"/>
          </p:nvPr>
        </p:nvSpPr>
        <p:spPr>
          <a:xfrm>
            <a:off x="252919" y="1123837"/>
            <a:ext cx="2947482" cy="3923651"/>
          </a:xfrm>
        </p:spPr>
        <p:txBody>
          <a:bodyPr/>
          <a:lstStyle/>
          <a:p>
            <a:r>
              <a:rPr lang="fr-CA" dirty="0"/>
              <a:t>Commentaires et suggestions</a:t>
            </a:r>
          </a:p>
        </p:txBody>
      </p:sp>
      <p:sp>
        <p:nvSpPr>
          <p:cNvPr id="3" name="Espace réservé du contenu 2">
            <a:extLst>
              <a:ext uri="{FF2B5EF4-FFF2-40B4-BE49-F238E27FC236}">
                <a16:creationId xmlns:a16="http://schemas.microsoft.com/office/drawing/2014/main" id="{EC7A3F9F-B3A1-4493-98EB-C58AE51BA9FB}"/>
              </a:ext>
            </a:extLst>
          </p:cNvPr>
          <p:cNvSpPr>
            <a:spLocks noGrp="1"/>
          </p:cNvSpPr>
          <p:nvPr>
            <p:ph idx="1"/>
          </p:nvPr>
        </p:nvSpPr>
        <p:spPr>
          <a:xfrm>
            <a:off x="3687745" y="864108"/>
            <a:ext cx="8048729" cy="5120640"/>
          </a:xfrm>
        </p:spPr>
        <p:txBody>
          <a:bodyPr>
            <a:normAutofit/>
          </a:bodyPr>
          <a:lstStyle/>
          <a:p>
            <a:pPr marL="0" indent="0" algn="just">
              <a:lnSpc>
                <a:spcPct val="90000"/>
              </a:lnSpc>
              <a:buNone/>
            </a:pPr>
            <a:r>
              <a:rPr lang="fr-CA" cap="none" dirty="0">
                <a:solidFill>
                  <a:schemeClr val="tx1"/>
                </a:solidFill>
                <a:cs typeface="Calibri" panose="020F0502020204030204" pitchFamily="34" charset="0"/>
              </a:rPr>
              <a:t>Toute personne intéressée peut transmettre ses commentaires par écrit à la Ville concernant ce projet de règlement : </a:t>
            </a:r>
          </a:p>
          <a:p>
            <a:pPr marL="714375" indent="-342900">
              <a:lnSpc>
                <a:spcPct val="90000"/>
              </a:lnSpc>
              <a:buFont typeface="Wingdings 2" panose="05020102010507070707" pitchFamily="18" charset="2"/>
              <a:buChar char=""/>
            </a:pPr>
            <a:r>
              <a:rPr lang="fr-CA" cap="none" dirty="0">
                <a:solidFill>
                  <a:schemeClr val="tx1"/>
                </a:solidFill>
                <a:cs typeface="Calibri" panose="020F0502020204030204" pitchFamily="34" charset="0"/>
              </a:rPr>
              <a:t>Par courriel à l’adresse électronique suivante : </a:t>
            </a:r>
            <a:r>
              <a:rPr lang="fr-CA" cap="none" dirty="0">
                <a:solidFill>
                  <a:schemeClr val="tx1"/>
                </a:solidFill>
                <a:cs typeface="Calibri" panose="020F0502020204030204" pitchFamily="34" charset="0"/>
                <a:hlinkClick r:id="rId2">
                  <a:extLst>
                    <a:ext uri="{A12FA001-AC4F-418D-AE19-62706E023703}">
                      <ahyp:hlinkClr xmlns:ahyp="http://schemas.microsoft.com/office/drawing/2018/hyperlinkcolor" val="tx"/>
                    </a:ext>
                  </a:extLst>
                </a:hlinkClick>
              </a:rPr>
              <a:t>greffier@opark.ca</a:t>
            </a:r>
            <a:r>
              <a:rPr lang="fr-CA" cap="none" dirty="0">
                <a:solidFill>
                  <a:schemeClr val="tx1"/>
                </a:solidFill>
                <a:cs typeface="Calibri" panose="020F0502020204030204" pitchFamily="34" charset="0"/>
              </a:rPr>
              <a:t> ;</a:t>
            </a:r>
          </a:p>
          <a:p>
            <a:pPr marL="714375" indent="-342900">
              <a:lnSpc>
                <a:spcPct val="90000"/>
              </a:lnSpc>
              <a:buFont typeface="Wingdings 2" panose="05020102010507070707" pitchFamily="18" charset="2"/>
              <a:buChar char=""/>
            </a:pPr>
            <a:r>
              <a:rPr lang="fr-CA" cap="none" dirty="0">
                <a:solidFill>
                  <a:schemeClr val="tx1"/>
                </a:solidFill>
                <a:cs typeface="Calibri" panose="020F0502020204030204" pitchFamily="34" charset="0"/>
              </a:rPr>
              <a:t>Par la poste à l’adresse suivante : </a:t>
            </a:r>
          </a:p>
          <a:p>
            <a:pPr marL="801370" indent="0">
              <a:lnSpc>
                <a:spcPct val="90000"/>
              </a:lnSpc>
              <a:buNone/>
            </a:pPr>
            <a:r>
              <a:rPr lang="fr-CA" cap="none" dirty="0">
                <a:solidFill>
                  <a:schemeClr val="tx1"/>
                </a:solidFill>
                <a:cs typeface="Calibri" panose="020F0502020204030204" pitchFamily="34" charset="0"/>
              </a:rPr>
              <a:t>Services des affaires juridiques et du greffe</a:t>
            </a:r>
          </a:p>
          <a:p>
            <a:pPr marL="801370" indent="0">
              <a:lnSpc>
                <a:spcPct val="90000"/>
              </a:lnSpc>
              <a:buNone/>
            </a:pPr>
            <a:r>
              <a:rPr lang="fr-CA" cap="none" dirty="0">
                <a:solidFill>
                  <a:schemeClr val="tx1"/>
                </a:solidFill>
                <a:cs typeface="Calibri" panose="020F0502020204030204" pitchFamily="34" charset="0"/>
              </a:rPr>
              <a:t>601, chemin Ozias-Leduc</a:t>
            </a:r>
          </a:p>
          <a:p>
            <a:pPr marL="801370" indent="0">
              <a:lnSpc>
                <a:spcPct val="90000"/>
              </a:lnSpc>
              <a:buNone/>
            </a:pPr>
            <a:r>
              <a:rPr lang="fr-CA" cap="none" dirty="0" err="1">
                <a:solidFill>
                  <a:schemeClr val="tx1"/>
                </a:solidFill>
                <a:cs typeface="Calibri" panose="020F0502020204030204" pitchFamily="34" charset="0"/>
              </a:rPr>
              <a:t>Otterburn</a:t>
            </a:r>
            <a:r>
              <a:rPr lang="fr-CA" cap="none" dirty="0">
                <a:solidFill>
                  <a:schemeClr val="tx1"/>
                </a:solidFill>
                <a:cs typeface="Calibri" panose="020F0502020204030204" pitchFamily="34" charset="0"/>
              </a:rPr>
              <a:t> Park (Québec) J3H2M6;</a:t>
            </a:r>
          </a:p>
          <a:p>
            <a:pPr marL="714375" indent="-342900">
              <a:lnSpc>
                <a:spcPct val="90000"/>
              </a:lnSpc>
              <a:buFont typeface="Wingdings 2" panose="05020102010507070707" pitchFamily="18" charset="2"/>
              <a:buChar char=""/>
            </a:pPr>
            <a:r>
              <a:rPr lang="fr-CA" cap="none" dirty="0">
                <a:solidFill>
                  <a:schemeClr val="tx1"/>
                </a:solidFill>
                <a:cs typeface="Calibri" panose="020F0502020204030204" pitchFamily="34" charset="0"/>
              </a:rPr>
              <a:t>Par écrit dans la chute à courrier de l’hôtel de ville (lettre dans une enveloppe cachetée).</a:t>
            </a:r>
          </a:p>
          <a:p>
            <a:pPr marL="0" indent="0" algn="just">
              <a:lnSpc>
                <a:spcPct val="90000"/>
              </a:lnSpc>
              <a:buNone/>
            </a:pPr>
            <a:r>
              <a:rPr lang="fr-CA" cap="none" dirty="0">
                <a:solidFill>
                  <a:schemeClr val="tx1"/>
                </a:solidFill>
                <a:cs typeface="Calibri" panose="020F0502020204030204" pitchFamily="34" charset="0"/>
              </a:rPr>
              <a:t>Tout commentaire doit être reçu dans les délais consentis dans l’avis accompagnant le document</a:t>
            </a:r>
            <a:r>
              <a:rPr lang="en-US" cap="none" dirty="0">
                <a:solidFill>
                  <a:schemeClr val="tx1"/>
                </a:solidFill>
                <a:cs typeface="Calibri" panose="020F0502020204030204" pitchFamily="34" charset="0"/>
              </a:rPr>
              <a:t>. </a:t>
            </a:r>
          </a:p>
          <a:p>
            <a:endParaRPr lang="fr-CA" dirty="0">
              <a:solidFill>
                <a:schemeClr val="tx1"/>
              </a:solidFill>
            </a:endParaRPr>
          </a:p>
        </p:txBody>
      </p:sp>
      <p:sp>
        <p:nvSpPr>
          <p:cNvPr id="4" name="Espace réservé du numéro de diapositive 3">
            <a:extLst>
              <a:ext uri="{FF2B5EF4-FFF2-40B4-BE49-F238E27FC236}">
                <a16:creationId xmlns:a16="http://schemas.microsoft.com/office/drawing/2014/main" id="{C429391F-7974-4B3A-A2F3-2073DB8AABF7}"/>
              </a:ext>
            </a:extLst>
          </p:cNvPr>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3229717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10875C1-007B-4C82-ABEB-347319FB5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DFBC544-250D-43BB-9733-7DDCAF1639CD}"/>
              </a:ext>
            </a:extLst>
          </p:cNvPr>
          <p:cNvPicPr>
            <a:picLocks noChangeAspect="1"/>
          </p:cNvPicPr>
          <p:nvPr>
            <p:custDataLst>
              <p:tags r:id="rId1"/>
            </p:custDataLst>
          </p:nvPr>
        </p:nvPicPr>
        <p:blipFill rotWithShape="1">
          <a:blip r:embed="rId5"/>
          <a:srcRect t="11834" r="-1" b="31901"/>
          <a:stretch/>
        </p:blipFill>
        <p:spPr>
          <a:xfrm>
            <a:off x="20" y="-1"/>
            <a:ext cx="12188932" cy="6858000"/>
          </a:xfrm>
          <a:prstGeom prst="rect">
            <a:avLst/>
          </a:prstGeom>
        </p:spPr>
      </p:pic>
      <p:sp>
        <p:nvSpPr>
          <p:cNvPr id="12" name="Rectangle 11">
            <a:extLst>
              <a:ext uri="{FF2B5EF4-FFF2-40B4-BE49-F238E27FC236}">
                <a16:creationId xmlns:a16="http://schemas.microsoft.com/office/drawing/2014/main" id="{F2F14D3C-F5C1-46E0-84D4-C16EC720F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a:extLst>
              <a:ext uri="{FF2B5EF4-FFF2-40B4-BE49-F238E27FC236}">
                <a16:creationId xmlns:a16="http://schemas.microsoft.com/office/drawing/2014/main" id="{BF747640-DC73-4D1F-960A-61F0F1613892}"/>
              </a:ext>
            </a:extLst>
          </p:cNvPr>
          <p:cNvSpPr>
            <a:spLocks noGrp="1"/>
          </p:cNvSpPr>
          <p:nvPr>
            <p:ph type="ctrTitle"/>
            <p:custDataLst>
              <p:tags r:id="rId2"/>
            </p:custDataLst>
          </p:nvPr>
        </p:nvSpPr>
        <p:spPr>
          <a:xfrm>
            <a:off x="1069847" y="1298448"/>
            <a:ext cx="7873185" cy="2478024"/>
          </a:xfrm>
        </p:spPr>
        <p:txBody>
          <a:bodyPr>
            <a:normAutofit/>
          </a:bodyPr>
          <a:lstStyle/>
          <a:p>
            <a:r>
              <a:rPr lang="fr-CA" b="1" dirty="0"/>
              <a:t>Merci de votre attention</a:t>
            </a:r>
          </a:p>
        </p:txBody>
      </p:sp>
      <p:sp>
        <p:nvSpPr>
          <p:cNvPr id="3" name="Sous-titre 2">
            <a:extLst>
              <a:ext uri="{FF2B5EF4-FFF2-40B4-BE49-F238E27FC236}">
                <a16:creationId xmlns:a16="http://schemas.microsoft.com/office/drawing/2014/main" id="{F1F0D6BB-3F97-42BA-8C8A-44452CCE2B21}"/>
              </a:ext>
            </a:extLst>
          </p:cNvPr>
          <p:cNvSpPr>
            <a:spLocks noGrp="1"/>
          </p:cNvSpPr>
          <p:nvPr>
            <p:ph type="subTitle" idx="1"/>
            <p:custDataLst>
              <p:tags r:id="rId3"/>
            </p:custDataLst>
          </p:nvPr>
        </p:nvSpPr>
        <p:spPr>
          <a:xfrm>
            <a:off x="2023559" y="4645152"/>
            <a:ext cx="5712767" cy="914400"/>
          </a:xfrm>
        </p:spPr>
        <p:txBody>
          <a:bodyPr>
            <a:normAutofit/>
          </a:bodyPr>
          <a:lstStyle/>
          <a:p>
            <a:r>
              <a:rPr lang="fr-CA" sz="2000" dirty="0"/>
              <a:t>Pour plus d’informations concernant ce projet de modification règlementaire, veuillez contacter le Service d’urbanisme au (450) 536 0303 poste 293</a:t>
            </a:r>
          </a:p>
        </p:txBody>
      </p:sp>
      <p:sp>
        <p:nvSpPr>
          <p:cNvPr id="14" name="Rectangle 13">
            <a:extLst>
              <a:ext uri="{FF2B5EF4-FFF2-40B4-BE49-F238E27FC236}">
                <a16:creationId xmlns:a16="http://schemas.microsoft.com/office/drawing/2014/main" id="{B9128101-8127-4BEB-A4BB-3B530DD4F2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5793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3F00428-BAC8-4F48-A98A-A13BBA4B7307}"/>
              </a:ext>
            </a:extLst>
          </p:cNvPr>
          <p:cNvSpPr>
            <a:spLocks noGrp="1"/>
          </p:cNvSpPr>
          <p:nvPr>
            <p:ph type="title"/>
            <p:custDataLst>
              <p:tags r:id="rId1"/>
            </p:custDataLst>
          </p:nvPr>
        </p:nvSpPr>
        <p:spPr>
          <a:xfrm>
            <a:off x="421108" y="1250645"/>
            <a:ext cx="2774922" cy="3491712"/>
          </a:xfrm>
        </p:spPr>
        <p:txBody>
          <a:bodyPr>
            <a:normAutofit/>
          </a:bodyPr>
          <a:lstStyle/>
          <a:p>
            <a:r>
              <a:rPr lang="fr-CA" b="1" cap="all" dirty="0"/>
              <a:t>Objet du règlement</a:t>
            </a:r>
          </a:p>
        </p:txBody>
      </p:sp>
      <p:sp>
        <p:nvSpPr>
          <p:cNvPr id="6" name="Espace réservé du contenu 5">
            <a:extLst>
              <a:ext uri="{FF2B5EF4-FFF2-40B4-BE49-F238E27FC236}">
                <a16:creationId xmlns:a16="http://schemas.microsoft.com/office/drawing/2014/main" id="{4C3EE622-AF9D-4937-BF52-052C011DD782}"/>
              </a:ext>
            </a:extLst>
          </p:cNvPr>
          <p:cNvSpPr>
            <a:spLocks noGrp="1"/>
          </p:cNvSpPr>
          <p:nvPr>
            <p:ph idx="1"/>
            <p:custDataLst>
              <p:tags r:id="rId2"/>
            </p:custDataLst>
          </p:nvPr>
        </p:nvSpPr>
        <p:spPr>
          <a:xfrm>
            <a:off x="3769895" y="1339355"/>
            <a:ext cx="7745515" cy="4356709"/>
          </a:xfrm>
        </p:spPr>
        <p:txBody>
          <a:bodyPr>
            <a:normAutofit/>
          </a:bodyPr>
          <a:lstStyle/>
          <a:p>
            <a:pPr algn="just">
              <a:spcAft>
                <a:spcPts val="800"/>
              </a:spcAft>
            </a:pPr>
            <a:r>
              <a:rPr lang="fr-CA" dirty="0">
                <a:effectLst/>
                <a:latin typeface="Calibri Light" panose="020F0302020204030204" pitchFamily="34" charset="0"/>
                <a:ea typeface="Calibri" panose="020F0502020204030204" pitchFamily="34" charset="0"/>
                <a:cs typeface="Times New Roman" panose="02020603050405020304" pitchFamily="18" charset="0"/>
              </a:rPr>
              <a:t>La Ville ne possède aucun règlement sur la démolition des immeubles.</a:t>
            </a:r>
          </a:p>
          <a:p>
            <a:pPr algn="just">
              <a:spcAft>
                <a:spcPts val="800"/>
              </a:spcAft>
            </a:pPr>
            <a:r>
              <a:rPr lang="fr-CA" dirty="0">
                <a:latin typeface="Calibri Light" panose="020F0302020204030204" pitchFamily="34" charset="0"/>
                <a:ea typeface="Calibri" panose="020F0502020204030204" pitchFamily="34" charset="0"/>
                <a:cs typeface="Times New Roman" panose="02020603050405020304" pitchFamily="18" charset="0"/>
              </a:rPr>
              <a:t>La ville doit se conformer au projet de loi 69, sur l’obligation pour les villes de se doter d’un tel règlement, et ce,  d’ici avril 2023.</a:t>
            </a:r>
          </a:p>
          <a:p>
            <a:pPr algn="just">
              <a:spcAft>
                <a:spcPts val="800"/>
              </a:spcAft>
            </a:pPr>
            <a:r>
              <a:rPr lang="fr-CA" dirty="0">
                <a:effectLst/>
                <a:latin typeface="Calibri Light" panose="020F0302020204030204" pitchFamily="34" charset="0"/>
                <a:ea typeface="Calibri" panose="020F0502020204030204" pitchFamily="34" charset="0"/>
                <a:cs typeface="Times New Roman" panose="02020603050405020304" pitchFamily="18" charset="0"/>
              </a:rPr>
              <a:t>Le règlement régissant la démolition d’immeubles vise à assurer le contrôle de la démolition de tout immeuble visé en interdisant la démolition, à moins que le propriétaire n'ait au préalable obtenu un certificat d’autorisation à cet effet. </a:t>
            </a:r>
          </a:p>
          <a:p>
            <a:pPr marL="0" indent="0">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3064A672-1C45-462B-899D-57A53EC9BE7A}"/>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3</a:t>
            </a:fld>
            <a:endParaRPr lang="en-US"/>
          </a:p>
        </p:txBody>
      </p:sp>
    </p:spTree>
    <p:extLst>
      <p:ext uri="{BB962C8B-B14F-4D97-AF65-F5344CB8AC3E}">
        <p14:creationId xmlns:p14="http://schemas.microsoft.com/office/powerpoint/2010/main" val="125698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p:txBody>
          <a:bodyPr>
            <a:noAutofit/>
          </a:bodyPr>
          <a:lstStyle/>
          <a:p>
            <a:r>
              <a:rPr lang="fr-CA" b="1" kern="0" cap="all" dirty="0"/>
              <a:t>Article 2</a:t>
            </a:r>
            <a:br>
              <a:rPr lang="fr-CA" b="1" kern="0" cap="all" dirty="0"/>
            </a:br>
            <a:br>
              <a:rPr lang="fr-CA" b="1" kern="0" cap="all" dirty="0"/>
            </a:br>
            <a:r>
              <a:rPr lang="fr-CA" b="1" kern="0" cap="all" dirty="0">
                <a:effectLst/>
                <a:ea typeface="Arial" panose="020B0604020202020204" pitchFamily="34" charset="0"/>
              </a:rPr>
              <a:t>Territoire visé</a:t>
            </a:r>
            <a:br>
              <a:rPr lang="fr-CA" sz="2000" b="1" dirty="0"/>
            </a:br>
            <a:endParaRPr lang="fr-CA" sz="2000" b="1" dirty="0"/>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lstStyle/>
          <a:p>
            <a:fld id="{4FAB73BC-B049-4115-A692-8D63A059BFB8}" type="slidenum">
              <a:rPr lang="en-US" smtClean="0"/>
              <a:pPr/>
              <a:t>4</a:t>
            </a:fld>
            <a:endParaRPr lang="en-US" dirty="0"/>
          </a:p>
        </p:txBody>
      </p:sp>
      <p:graphicFrame>
        <p:nvGraphicFramePr>
          <p:cNvPr id="2" name="Tableau 1">
            <a:extLst>
              <a:ext uri="{FF2B5EF4-FFF2-40B4-BE49-F238E27FC236}">
                <a16:creationId xmlns:a16="http://schemas.microsoft.com/office/drawing/2014/main" id="{143B57DC-09AC-4FD9-862F-349D853FAE70}"/>
              </a:ext>
            </a:extLst>
          </p:cNvPr>
          <p:cNvGraphicFramePr>
            <a:graphicFrameLocks noGrp="1"/>
          </p:cNvGraphicFramePr>
          <p:nvPr>
            <p:extLst>
              <p:ext uri="{D42A27DB-BD31-4B8C-83A1-F6EECF244321}">
                <p14:modId xmlns:p14="http://schemas.microsoft.com/office/powerpoint/2010/main" val="4210265814"/>
              </p:ext>
            </p:extLst>
          </p:nvPr>
        </p:nvGraphicFramePr>
        <p:xfrm>
          <a:off x="4166616" y="2845308"/>
          <a:ext cx="6680479" cy="1158240"/>
        </p:xfrm>
        <a:graphic>
          <a:graphicData uri="http://schemas.openxmlformats.org/drawingml/2006/table">
            <a:tbl>
              <a:tblPr firstRow="1" firstCol="1" bandRow="1">
                <a:tableStyleId>{5C22544A-7EE6-4342-B048-85BDC9FD1C3A}</a:tableStyleId>
              </a:tblPr>
              <a:tblGrid>
                <a:gridCol w="6680479">
                  <a:extLst>
                    <a:ext uri="{9D8B030D-6E8A-4147-A177-3AD203B41FA5}">
                      <a16:colId xmlns:a16="http://schemas.microsoft.com/office/drawing/2014/main" val="236084026"/>
                    </a:ext>
                  </a:extLst>
                </a:gridCol>
              </a:tblGrid>
              <a:tr h="1155264">
                <a:tc>
                  <a:txBody>
                    <a:bodyPr/>
                    <a:lstStyle/>
                    <a:p>
                      <a:pPr marL="0" marR="0" lvl="0" indent="0" algn="ctr" defTabSz="914400" rtl="0" eaLnBrk="1" fontAlgn="auto" latinLnBrk="0" hangingPunct="1">
                        <a:lnSpc>
                          <a:spcPct val="150000"/>
                        </a:lnSpc>
                        <a:spcBef>
                          <a:spcPts val="600"/>
                        </a:spcBef>
                        <a:spcAft>
                          <a:spcPts val="0"/>
                        </a:spcAft>
                        <a:buClrTx/>
                        <a:buSzTx/>
                        <a:buFont typeface="Symbol" panose="05050102010706020507" pitchFamily="18" charset="2"/>
                        <a:buNone/>
                        <a:tabLst/>
                        <a:defRPr/>
                      </a:pPr>
                      <a:r>
                        <a:rPr lang="fr-CA" sz="2000" kern="1200" dirty="0">
                          <a:solidFill>
                            <a:schemeClr val="bg2">
                              <a:lumMod val="20000"/>
                              <a:lumOff val="80000"/>
                            </a:schemeClr>
                          </a:solidFill>
                          <a:effectLst/>
                          <a:latin typeface="Calibri" panose="020F0502020204030204" pitchFamily="34" charset="0"/>
                          <a:cs typeface="Calibri" panose="020F0502020204030204" pitchFamily="34" charset="0"/>
                        </a:rPr>
                        <a:t>Le règlement s’applique à l’ensemble des bâtiments principaux situés sur le territoire de la ville d’</a:t>
                      </a:r>
                      <a:r>
                        <a:rPr lang="fr-CA" sz="2000" kern="1200" dirty="0" err="1">
                          <a:solidFill>
                            <a:schemeClr val="bg2">
                              <a:lumMod val="20000"/>
                              <a:lumOff val="80000"/>
                            </a:schemeClr>
                          </a:solidFill>
                          <a:effectLst/>
                          <a:latin typeface="Calibri" panose="020F0502020204030204" pitchFamily="34" charset="0"/>
                          <a:cs typeface="Calibri" panose="020F0502020204030204" pitchFamily="34" charset="0"/>
                        </a:rPr>
                        <a:t>Otterburn</a:t>
                      </a:r>
                      <a:r>
                        <a:rPr lang="fr-CA" sz="2000" kern="1200" dirty="0">
                          <a:solidFill>
                            <a:schemeClr val="bg2">
                              <a:lumMod val="20000"/>
                              <a:lumOff val="80000"/>
                            </a:schemeClr>
                          </a:solidFill>
                          <a:effectLst/>
                          <a:latin typeface="Calibri" panose="020F0502020204030204" pitchFamily="34" charset="0"/>
                          <a:cs typeface="Calibri" panose="020F0502020204030204" pitchFamily="34" charset="0"/>
                        </a:rPr>
                        <a:t> Park</a:t>
                      </a:r>
                    </a:p>
                    <a:p>
                      <a:pPr marL="0" lvl="0" indent="0" algn="l">
                        <a:buFont typeface="Symbol" panose="05050102010706020507" pitchFamily="18" charset="2"/>
                        <a:buNone/>
                      </a:pPr>
                      <a:endParaRPr lang="fr-CA" sz="1600" dirty="0">
                        <a:solidFill>
                          <a:srgbClr val="000000"/>
                        </a:solidFill>
                        <a:effectLst/>
                        <a:latin typeface="+mj-lt"/>
                        <a:cs typeface="Arial" panose="020B0604020202020204" pitchFamily="34" charset="0"/>
                      </a:endParaRPr>
                    </a:p>
                  </a:txBody>
                  <a:tcPr marL="68580" marR="68580" marT="0" marB="0"/>
                </a:tc>
                <a:extLst>
                  <a:ext uri="{0D108BD9-81ED-4DB2-BD59-A6C34878D82A}">
                    <a16:rowId xmlns:a16="http://schemas.microsoft.com/office/drawing/2014/main" val="855371054"/>
                  </a:ext>
                </a:extLst>
              </a:tr>
            </a:tbl>
          </a:graphicData>
        </a:graphic>
      </p:graphicFrame>
    </p:spTree>
    <p:extLst>
      <p:ext uri="{BB962C8B-B14F-4D97-AF65-F5344CB8AC3E}">
        <p14:creationId xmlns:p14="http://schemas.microsoft.com/office/powerpoint/2010/main" val="4189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62465" y="854110"/>
            <a:ext cx="3123830" cy="4650577"/>
          </a:xfrm>
        </p:spPr>
        <p:txBody>
          <a:bodyPr anchor="b">
            <a:normAutofit/>
          </a:bodyPr>
          <a:lstStyle/>
          <a:p>
            <a:r>
              <a:rPr lang="fr-CA" b="1" kern="0" cap="all" dirty="0"/>
              <a:t>Article 3</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Définitions</a:t>
            </a:r>
            <a:br>
              <a:rPr lang="fr-CA" sz="4000" dirty="0">
                <a:effectLst/>
                <a:ea typeface="Times New Roman" panose="02020603050405020304" pitchFamily="18" charset="0"/>
                <a:cs typeface="Times New Roman" panose="02020603050405020304" pitchFamily="18" charset="0"/>
              </a:rPr>
            </a:br>
            <a:br>
              <a:rPr lang="fr-CA" sz="4000" b="1" kern="0" dirty="0">
                <a:effectLst/>
                <a:ea typeface="Arial" panose="020B0604020202020204" pitchFamily="34" charset="0"/>
              </a:rPr>
            </a:br>
            <a:br>
              <a:rPr lang="fr-CA" sz="4000" b="1" dirty="0"/>
            </a:br>
            <a:endParaRPr lang="fr-CA" sz="40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828422" y="1123836"/>
            <a:ext cx="7336063" cy="4805201"/>
          </a:xfrm>
        </p:spPr>
        <p:txBody>
          <a:bodyPr anchor="t">
            <a:normAutofit/>
          </a:bodyPr>
          <a:lstStyle/>
          <a:p>
            <a:pPr marL="0" indent="0" algn="just">
              <a:spcAft>
                <a:spcPts val="800"/>
              </a:spcAft>
              <a:buNone/>
            </a:pPr>
            <a:r>
              <a:rPr lang="fr-CA" dirty="0">
                <a:effectLst/>
                <a:latin typeface="Calibri Light" panose="020F0302020204030204" pitchFamily="34" charset="0"/>
                <a:ea typeface="Calibri" panose="020F0502020204030204" pitchFamily="34" charset="0"/>
                <a:cs typeface="Times New Roman" panose="02020603050405020304" pitchFamily="18" charset="0"/>
              </a:rPr>
              <a:t>Les mots et expressions utilisés dans le présent règlement s’entendent dans leur sens habituel, sauf ceux qui suivent, qui doivent être entendus comme définis à moins que le contexte ne comporte un sens différent :</a:t>
            </a:r>
          </a:p>
          <a:p>
            <a:pPr marL="0" indent="0">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502920" lvl="1" indent="0" algn="just">
              <a:spcBef>
                <a:spcPts val="1200"/>
              </a:spcBef>
              <a:spcAft>
                <a:spcPts val="800"/>
              </a:spcAft>
              <a:buNone/>
            </a:pPr>
            <a:r>
              <a:rPr lang="fr-CA" dirty="0">
                <a:effectLst/>
                <a:latin typeface="Calibri Light" panose="020F0302020204030204" pitchFamily="34" charset="0"/>
                <a:ea typeface="Calibri" panose="020F0502020204030204" pitchFamily="34" charset="0"/>
                <a:cs typeface="Times New Roman" panose="02020603050405020304" pitchFamily="18" charset="0"/>
              </a:rPr>
              <a:t>« Comité » : le Comité constitué en vertu du présent règlement.</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502920" lvl="1" indent="0" algn="just">
              <a:spcBef>
                <a:spcPts val="600"/>
              </a:spcBef>
              <a:spcAft>
                <a:spcPts val="800"/>
              </a:spcAft>
              <a:buNone/>
            </a:pPr>
            <a:r>
              <a:rPr lang="fr-CA" dirty="0">
                <a:effectLst/>
                <a:latin typeface="Calibri Light" panose="020F0302020204030204" pitchFamily="34" charset="0"/>
                <a:ea typeface="Calibri" panose="020F0502020204030204" pitchFamily="34" charset="0"/>
                <a:cs typeface="Times New Roman" panose="02020603050405020304" pitchFamily="18" charset="0"/>
              </a:rPr>
              <a:t>« Démolition » : Démantèlement, déplacement ou destruction complète ou partielle d’un immeuble;</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502920" lvl="1" indent="0" algn="just">
              <a:spcBef>
                <a:spcPts val="600"/>
              </a:spcBef>
              <a:spcAft>
                <a:spcPts val="800"/>
              </a:spcAft>
              <a:buNone/>
            </a:pPr>
            <a:r>
              <a:rPr lang="fr-CA" dirty="0">
                <a:effectLst/>
                <a:latin typeface="Calibri Light" panose="020F0302020204030204" pitchFamily="34" charset="0"/>
                <a:ea typeface="Calibri" panose="020F0502020204030204" pitchFamily="34" charset="0"/>
                <a:cs typeface="Times New Roman" panose="02020603050405020304" pitchFamily="18" charset="0"/>
              </a:rPr>
              <a:t>« Logement » : un logement au sens de la Loi sur le Tribunal administratif du logement.</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5</a:t>
            </a:fld>
            <a:endParaRPr lang="en-US"/>
          </a:p>
        </p:txBody>
      </p:sp>
    </p:spTree>
    <p:extLst>
      <p:ext uri="{BB962C8B-B14F-4D97-AF65-F5344CB8AC3E}">
        <p14:creationId xmlns:p14="http://schemas.microsoft.com/office/powerpoint/2010/main" val="729524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34630" y="1239338"/>
            <a:ext cx="3069401" cy="4379324"/>
          </a:xfrm>
        </p:spPr>
        <p:txBody>
          <a:bodyPr>
            <a:noAutofit/>
          </a:bodyPr>
          <a:lstStyle/>
          <a:p>
            <a:r>
              <a:rPr lang="fr-CA" b="1" kern="0" cap="all" dirty="0"/>
              <a:t>Articles 4 et 5</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Administration et application du règlement</a:t>
            </a:r>
            <a:br>
              <a:rPr lang="fr-CA" b="1" cap="all" dirty="0">
                <a:effectLst/>
                <a:ea typeface="Calibri" panose="020F0502020204030204" pitchFamily="34" charset="0"/>
                <a:cs typeface="Arial" panose="020B0604020202020204" pitchFamily="34" charset="0"/>
              </a:rPr>
            </a:br>
            <a:br>
              <a:rPr lang="fr-CA" b="1" cap="all" dirty="0">
                <a:effectLst/>
                <a:ea typeface="Calibri" panose="020F0502020204030204" pitchFamily="34" charset="0"/>
                <a:cs typeface="Arial" panose="020B0604020202020204" pitchFamily="34" charset="0"/>
              </a:rPr>
            </a:br>
            <a:r>
              <a:rPr lang="fr-CA" b="1" cap="all" dirty="0">
                <a:effectLst/>
                <a:ea typeface="Calibri" panose="020F0502020204030204" pitchFamily="34" charset="0"/>
                <a:cs typeface="Arial" panose="020B0604020202020204" pitchFamily="34" charset="0"/>
              </a:rPr>
              <a:t>Comité</a:t>
            </a:r>
            <a:br>
              <a:rPr lang="fr-CA" sz="1800" dirty="0">
                <a:effectLst/>
                <a:latin typeface="Arial" panose="020B0604020202020204" pitchFamily="34" charset="0"/>
                <a:ea typeface="Times New Roman" panose="02020603050405020304" pitchFamily="18" charset="0"/>
                <a:cs typeface="Times New Roman" panose="02020603050405020304" pitchFamily="18" charset="0"/>
              </a:rPr>
            </a:br>
            <a:br>
              <a:rPr lang="fr-CA" sz="1800" b="1" kern="0" dirty="0">
                <a:effectLst/>
                <a:latin typeface="Arial" panose="020B0604020202020204" pitchFamily="34" charset="0"/>
                <a:ea typeface="Arial" panose="020B0604020202020204" pitchFamily="34" charset="0"/>
              </a:rPr>
            </a:br>
            <a:br>
              <a:rPr lang="fr-CA" sz="2000" b="1" dirty="0"/>
            </a:br>
            <a:endParaRPr lang="fr-CA" sz="2000" b="1" dirty="0"/>
          </a:p>
        </p:txBody>
      </p:sp>
      <p:graphicFrame>
        <p:nvGraphicFramePr>
          <p:cNvPr id="23" name="Espace réservé du contenu 3">
            <a:extLst>
              <a:ext uri="{FF2B5EF4-FFF2-40B4-BE49-F238E27FC236}">
                <a16:creationId xmlns:a16="http://schemas.microsoft.com/office/drawing/2014/main" id="{1F1D8CFC-0FCA-4E16-9383-C64CB4B2AB6C}"/>
              </a:ext>
            </a:extLst>
          </p:cNvPr>
          <p:cNvGraphicFramePr>
            <a:graphicFrameLocks noGrp="1"/>
          </p:cNvGraphicFramePr>
          <p:nvPr>
            <p:ph idx="1"/>
            <p:extLst>
              <p:ext uri="{D42A27DB-BD31-4B8C-83A1-F6EECF244321}">
                <p14:modId xmlns:p14="http://schemas.microsoft.com/office/powerpoint/2010/main" val="4102743715"/>
              </p:ext>
            </p:extLst>
          </p:nvPr>
        </p:nvGraphicFramePr>
        <p:xfrm>
          <a:off x="3869268" y="796180"/>
          <a:ext cx="7315200" cy="46445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08522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62465" y="1123837"/>
            <a:ext cx="3093684" cy="4805200"/>
          </a:xfrm>
        </p:spPr>
        <p:txBody>
          <a:bodyPr anchor="b">
            <a:normAutofit/>
          </a:bodyPr>
          <a:lstStyle/>
          <a:p>
            <a:r>
              <a:rPr lang="fr-CA" b="1" kern="0" cap="all" dirty="0"/>
              <a:t>Article 5</a:t>
            </a:r>
            <a:br>
              <a:rPr lang="fr-CA" b="1" kern="0" cap="all" dirty="0"/>
            </a:br>
            <a:br>
              <a:rPr lang="fr-CA" b="1" kern="0" cap="all" dirty="0"/>
            </a:br>
            <a:r>
              <a:rPr lang="fr-CA" b="1" cap="all" dirty="0">
                <a:effectLst/>
                <a:ea typeface="Calibri" panose="020F0502020204030204" pitchFamily="34" charset="0"/>
                <a:cs typeface="Arial" panose="020B0604020202020204" pitchFamily="34" charset="0"/>
              </a:rPr>
              <a:t>Comité</a:t>
            </a:r>
            <a:br>
              <a:rPr lang="fr-CA" sz="4000" b="1" cap="all" dirty="0">
                <a:effectLst/>
                <a:latin typeface="Arial Gras" panose="020B0704020202020204" pitchFamily="34" charset="0"/>
                <a:ea typeface="Calibri" panose="020F0502020204030204" pitchFamily="34" charset="0"/>
                <a:cs typeface="Arial" panose="020B0604020202020204" pitchFamily="34" charset="0"/>
              </a:rPr>
            </a:br>
            <a:br>
              <a:rPr lang="fr-CA" sz="4000" dirty="0">
                <a:effectLst/>
                <a:latin typeface="Arial" panose="020B0604020202020204" pitchFamily="34" charset="0"/>
                <a:ea typeface="Times New Roman" panose="02020603050405020304" pitchFamily="18" charset="0"/>
                <a:cs typeface="Times New Roman" panose="02020603050405020304" pitchFamily="18" charset="0"/>
              </a:rPr>
            </a:br>
            <a:br>
              <a:rPr lang="fr-CA" sz="4000" b="1" kern="0" dirty="0">
                <a:effectLst/>
                <a:latin typeface="Arial" panose="020B0604020202020204" pitchFamily="34" charset="0"/>
                <a:ea typeface="Arial" panose="020B0604020202020204" pitchFamily="34" charset="0"/>
              </a:rPr>
            </a:br>
            <a:br>
              <a:rPr lang="fr-CA" sz="4000" b="1" dirty="0"/>
            </a:br>
            <a:endParaRPr lang="fr-CA" sz="4000" b="1" dirty="0"/>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888712" y="864158"/>
            <a:ext cx="7747840" cy="5225746"/>
          </a:xfrm>
        </p:spPr>
        <p:txBody>
          <a:bodyPr anchor="t">
            <a:normAutofit fontScale="85000" lnSpcReduction="20000"/>
          </a:bodyPr>
          <a:lstStyle/>
          <a:p>
            <a:pPr marL="0" indent="0" algn="just">
              <a:spcAft>
                <a:spcPts val="800"/>
              </a:spcAft>
              <a:buNone/>
            </a:pPr>
            <a:r>
              <a:rPr lang="fr-CA" sz="2100" b="1" dirty="0">
                <a:effectLst/>
                <a:latin typeface="Calibri Light" panose="020F0302020204030204" pitchFamily="34" charset="0"/>
                <a:ea typeface="Calibri" panose="020F0502020204030204" pitchFamily="34" charset="0"/>
                <a:cs typeface="Times New Roman" panose="02020603050405020304" pitchFamily="18" charset="0"/>
              </a:rPr>
              <a:t>Composition</a:t>
            </a:r>
            <a:endParaRPr lang="fr-CA" sz="21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fr-CA" sz="2100" dirty="0">
                <a:effectLst/>
                <a:latin typeface="Calibri Light" panose="020F0302020204030204" pitchFamily="34" charset="0"/>
                <a:ea typeface="Calibri" panose="020F0502020204030204" pitchFamily="34" charset="0"/>
                <a:cs typeface="Times New Roman" panose="02020603050405020304" pitchFamily="18" charset="0"/>
              </a:rPr>
              <a:t>Le Comité est composé de trois membres réguliers lesquels sont tous des membres du conseil municipal, nommés par résolution de ce dernier.</a:t>
            </a:r>
            <a:endParaRPr lang="fr-CA"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fr-CA" sz="2100" dirty="0">
                <a:effectLst/>
                <a:latin typeface="Calibri Light" panose="020F0302020204030204" pitchFamily="34" charset="0"/>
                <a:ea typeface="Calibri" panose="020F0502020204030204" pitchFamily="34" charset="0"/>
                <a:cs typeface="Times New Roman" panose="02020603050405020304" pitchFamily="18" charset="0"/>
              </a:rPr>
              <a:t>Un membre du conseil qui cesse d’être membre du comité avant la fin de son mandat, qui est empêché d’agir ou qui a un intérêt personnel direct ou indirect dans une affaire dont est saisi le comité, est remplacé par un autre membre du conseil désigné par le conseil pour la durée non expirée de son mandat, ou pour la durée de son empêchement ou encore pour la durée de l’audition de l’affaire dans laquelle il a un intérêt, selon le cas.</a:t>
            </a:r>
          </a:p>
          <a:p>
            <a:pPr marL="0" indent="0" algn="just">
              <a:spcAft>
                <a:spcPts val="800"/>
              </a:spcAft>
              <a:buNone/>
            </a:pPr>
            <a:r>
              <a:rPr lang="fr-CA" sz="2100" b="1" dirty="0">
                <a:effectLst/>
                <a:latin typeface="Calibri Light" panose="020F0302020204030204" pitchFamily="34" charset="0"/>
                <a:ea typeface="Calibri" panose="020F0502020204030204" pitchFamily="34" charset="0"/>
                <a:cs typeface="Times New Roman" panose="02020603050405020304" pitchFamily="18" charset="0"/>
              </a:rPr>
              <a:t>Durée du mandat</a:t>
            </a:r>
            <a:endParaRPr lang="fr-CA" sz="21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fr-CA" sz="2100" dirty="0">
                <a:effectLst/>
                <a:latin typeface="Calibri Light" panose="020F0302020204030204" pitchFamily="34" charset="0"/>
                <a:ea typeface="Calibri" panose="020F0502020204030204" pitchFamily="34" charset="0"/>
                <a:cs typeface="Times New Roman" panose="02020603050405020304" pitchFamily="18" charset="0"/>
              </a:rPr>
              <a:t>Le mandat des membres du Comité est d’une durée d’un an et est renouvelable suivant l’adoption d’une nouvelle résolution à cet effet par le conseil.</a:t>
            </a:r>
            <a:endParaRPr lang="fr-CA" sz="2100" dirty="0">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fr-CA" sz="2100" b="1" dirty="0">
                <a:effectLst/>
                <a:latin typeface="Calibri Light" panose="020F0302020204030204" pitchFamily="34" charset="0"/>
                <a:ea typeface="Calibri" panose="020F0502020204030204" pitchFamily="34" charset="0"/>
                <a:cs typeface="Times New Roman" panose="02020603050405020304" pitchFamily="18" charset="0"/>
              </a:rPr>
              <a:t>Démission ou vacance</a:t>
            </a:r>
            <a:endParaRPr lang="fr-CA" sz="21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Aft>
                <a:spcPts val="800"/>
              </a:spcAft>
              <a:buNone/>
            </a:pPr>
            <a:r>
              <a:rPr lang="fr-CA" sz="2100" dirty="0">
                <a:effectLst/>
                <a:latin typeface="Calibri Light" panose="020F0302020204030204" pitchFamily="34" charset="0"/>
                <a:ea typeface="Calibri" panose="020F0502020204030204" pitchFamily="34" charset="0"/>
                <a:cs typeface="Times New Roman" panose="02020603050405020304" pitchFamily="18" charset="0"/>
              </a:rPr>
              <a:t>Un membre du conseil qui cesse d’être membre du Comité avant la fin de son mandat, est remplacé par résolution du conseil désignant à cette fin un autre de ses membres pour la durée non expirée de son mandat.</a:t>
            </a:r>
            <a:endParaRPr lang="fr-CA" sz="2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7</a:t>
            </a:fld>
            <a:endParaRPr lang="en-US"/>
          </a:p>
        </p:txBody>
      </p:sp>
    </p:spTree>
    <p:extLst>
      <p:ext uri="{BB962C8B-B14F-4D97-AF65-F5344CB8AC3E}">
        <p14:creationId xmlns:p14="http://schemas.microsoft.com/office/powerpoint/2010/main" val="2393995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180870" y="1874520"/>
            <a:ext cx="3104941" cy="4110227"/>
          </a:xfrm>
        </p:spPr>
        <p:txBody>
          <a:bodyPr>
            <a:normAutofit/>
          </a:bodyPr>
          <a:lstStyle/>
          <a:p>
            <a:r>
              <a:rPr lang="fr-CA" b="1" kern="0" cap="all" dirty="0">
                <a:solidFill>
                  <a:schemeClr val="bg1"/>
                </a:solidFill>
              </a:rPr>
              <a:t>Article 5</a:t>
            </a:r>
            <a:br>
              <a:rPr lang="fr-CA" b="1" kern="0" cap="all" dirty="0">
                <a:solidFill>
                  <a:schemeClr val="bg1"/>
                </a:solidFill>
              </a:rPr>
            </a:br>
            <a:br>
              <a:rPr lang="fr-CA" b="1" kern="0" cap="all" dirty="0">
                <a:solidFill>
                  <a:schemeClr val="bg1"/>
                </a:solidFill>
              </a:rPr>
            </a:br>
            <a:r>
              <a:rPr lang="fr-CA" b="1" cap="all" dirty="0">
                <a:solidFill>
                  <a:schemeClr val="bg1"/>
                </a:solidFill>
                <a:effectLst/>
                <a:ea typeface="Calibri" panose="020F0502020204030204" pitchFamily="34" charset="0"/>
                <a:cs typeface="Arial" panose="020B0604020202020204" pitchFamily="34" charset="0"/>
              </a:rPr>
              <a:t>Comité (suite)</a:t>
            </a:r>
            <a:br>
              <a:rPr lang="fr-CA" b="1" cap="all" dirty="0">
                <a:solidFill>
                  <a:schemeClr val="tx1">
                    <a:lumMod val="85000"/>
                    <a:lumOff val="15000"/>
                  </a:schemeClr>
                </a:solidFill>
                <a:effectLst/>
                <a:latin typeface="Arial Gras" panose="020B0704020202020204" pitchFamily="34" charset="0"/>
                <a:ea typeface="Calibri" panose="020F0502020204030204" pitchFamily="34" charset="0"/>
                <a:cs typeface="Arial" panose="020B0604020202020204" pitchFamily="34" charset="0"/>
              </a:rPr>
            </a:br>
            <a:br>
              <a:rPr lang="fr-CA" dirty="0">
                <a:solidFill>
                  <a:schemeClr val="tx1">
                    <a:lumMod val="85000"/>
                    <a:lumOff val="15000"/>
                  </a:schemeClr>
                </a:solidFill>
                <a:effectLst/>
                <a:latin typeface="Arial" panose="020B0604020202020204" pitchFamily="34" charset="0"/>
                <a:ea typeface="Times New Roman" panose="02020603050405020304" pitchFamily="18" charset="0"/>
                <a:cs typeface="Times New Roman" panose="02020603050405020304" pitchFamily="18" charset="0"/>
              </a:rPr>
            </a:br>
            <a:br>
              <a:rPr lang="fr-CA" b="1" kern="0" dirty="0">
                <a:solidFill>
                  <a:schemeClr val="tx1">
                    <a:lumMod val="85000"/>
                    <a:lumOff val="15000"/>
                  </a:schemeClr>
                </a:solidFill>
                <a:effectLst/>
                <a:latin typeface="Arial" panose="020B0604020202020204" pitchFamily="34" charset="0"/>
                <a:ea typeface="Arial" panose="020B0604020202020204" pitchFamily="34" charset="0"/>
              </a:rPr>
            </a:br>
            <a:br>
              <a:rPr lang="fr-CA" b="1" dirty="0">
                <a:solidFill>
                  <a:schemeClr val="tx1">
                    <a:lumMod val="85000"/>
                    <a:lumOff val="15000"/>
                  </a:schemeClr>
                </a:solidFill>
              </a:rPr>
            </a:br>
            <a:endParaRPr lang="fr-CA" b="1" dirty="0">
              <a:solidFill>
                <a:schemeClr val="tx1">
                  <a:lumMod val="85000"/>
                  <a:lumOff val="15000"/>
                </a:schemeClr>
              </a:solidFill>
            </a:endParaRPr>
          </a:p>
        </p:txBody>
      </p:sp>
      <p:sp>
        <p:nvSpPr>
          <p:cNvPr id="4" name="Espace réservé du contenu 3">
            <a:extLst>
              <a:ext uri="{FF2B5EF4-FFF2-40B4-BE49-F238E27FC236}">
                <a16:creationId xmlns:a16="http://schemas.microsoft.com/office/drawing/2014/main" id="{D0EB22F6-6179-4D05-A71F-7FC608B43B76}"/>
              </a:ext>
            </a:extLst>
          </p:cNvPr>
          <p:cNvSpPr>
            <a:spLocks noGrp="1"/>
          </p:cNvSpPr>
          <p:nvPr>
            <p:ph idx="1"/>
            <p:custDataLst>
              <p:tags r:id="rId2"/>
            </p:custDataLst>
          </p:nvPr>
        </p:nvSpPr>
        <p:spPr>
          <a:xfrm>
            <a:off x="3835407" y="864108"/>
            <a:ext cx="7509182" cy="5120640"/>
          </a:xfrm>
        </p:spPr>
        <p:txBody>
          <a:bodyPr>
            <a:normAutofit/>
          </a:bodyPr>
          <a:lstStyle/>
          <a:p>
            <a:pPr marL="0" indent="0">
              <a:spcAft>
                <a:spcPts val="800"/>
              </a:spcAft>
              <a:buNone/>
            </a:pPr>
            <a:r>
              <a:rPr lang="fr-CA" u="sng" dirty="0">
                <a:effectLst/>
                <a:latin typeface="Calibri Light" panose="020F0302020204030204" pitchFamily="34" charset="0"/>
                <a:ea typeface="Calibri" panose="020F0502020204030204" pitchFamily="34" charset="0"/>
                <a:cs typeface="Times New Roman" panose="02020603050405020304" pitchFamily="18" charset="0"/>
              </a:rPr>
              <a:t>Mandat</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fr-CA" dirty="0">
                <a:effectLst/>
                <a:latin typeface="Calibri Light" panose="020F0302020204030204" pitchFamily="34" charset="0"/>
                <a:ea typeface="Calibri" panose="020F0502020204030204" pitchFamily="34" charset="0"/>
                <a:cs typeface="Times New Roman" panose="02020603050405020304" pitchFamily="18" charset="0"/>
              </a:rPr>
              <a:t>Le Comité a pour mandat :</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arenR"/>
            </a:pPr>
            <a:r>
              <a:rPr lang="fr-CA" dirty="0">
                <a:effectLst/>
                <a:latin typeface="Calibri Light" panose="020F0302020204030204" pitchFamily="34" charset="0"/>
                <a:ea typeface="Calibri" panose="020F0502020204030204" pitchFamily="34" charset="0"/>
                <a:cs typeface="Times New Roman" panose="02020603050405020304" pitchFamily="18" charset="0"/>
              </a:rPr>
              <a:t>D’accepter ou de refuser les demandes visant une autorisation de démolir un immeuble assujetti au présent règlement;</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arenR"/>
            </a:pPr>
            <a:r>
              <a:rPr lang="fr-CA" dirty="0">
                <a:effectLst/>
                <a:latin typeface="Calibri Light" panose="020F0302020204030204" pitchFamily="34" charset="0"/>
                <a:ea typeface="Calibri" panose="020F0502020204030204" pitchFamily="34" charset="0"/>
                <a:cs typeface="Times New Roman" panose="02020603050405020304" pitchFamily="18" charset="0"/>
              </a:rPr>
              <a:t>De fixer les conditions nécessaires à l’émission d’un certificat d’autorisation de démolir;</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lphaLcParenR"/>
            </a:pPr>
            <a:r>
              <a:rPr lang="fr-CA" dirty="0">
                <a:effectLst/>
                <a:latin typeface="Calibri Light" panose="020F0302020204030204" pitchFamily="34" charset="0"/>
                <a:ea typeface="Calibri" panose="020F0502020204030204" pitchFamily="34" charset="0"/>
                <a:cs typeface="Times New Roman" panose="02020603050405020304" pitchFamily="18" charset="0"/>
              </a:rPr>
              <a:t>D’approuver un programme préliminaire de réutilisation du sol dégagé;</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mj-lt"/>
              <a:buAutoNum type="alphaLcParenR"/>
            </a:pPr>
            <a:r>
              <a:rPr lang="fr-CA" dirty="0">
                <a:effectLst/>
                <a:latin typeface="Calibri Light" panose="020F0302020204030204" pitchFamily="34" charset="0"/>
                <a:ea typeface="Calibri" panose="020F0502020204030204" pitchFamily="34" charset="0"/>
                <a:cs typeface="Times New Roman" panose="02020603050405020304" pitchFamily="18" charset="0"/>
              </a:rPr>
              <a:t>D’exercer tout autre pouvoir que lui confère le présent règlement.</a:t>
            </a: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Aft>
                <a:spcPts val="800"/>
              </a:spcAft>
              <a:buNone/>
            </a:pPr>
            <a:endParaRPr lang="fr-CA" dirty="0">
              <a:effectLst/>
              <a:latin typeface="+mj-lt"/>
              <a:ea typeface="Times New Roman" panose="02020603050405020304" pitchFamily="18"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3"/>
            </p:custDataLst>
          </p:nvPr>
        </p:nvSpPr>
        <p:spPr/>
        <p:txBody>
          <a:bodyPr>
            <a:normAutofit/>
          </a:bodyPr>
          <a:lstStyle/>
          <a:p>
            <a:pPr>
              <a:spcAft>
                <a:spcPts val="600"/>
              </a:spcAft>
            </a:pPr>
            <a:fld id="{4FAB73BC-B049-4115-A692-8D63A059BFB8}" type="slidenum">
              <a:rPr lang="en-US" smtClean="0"/>
              <a:pPr>
                <a:spcAft>
                  <a:spcPts val="600"/>
                </a:spcAft>
              </a:pPr>
              <a:t>8</a:t>
            </a:fld>
            <a:endParaRPr lang="en-US"/>
          </a:p>
        </p:txBody>
      </p:sp>
    </p:spTree>
    <p:extLst>
      <p:ext uri="{BB962C8B-B14F-4D97-AF65-F5344CB8AC3E}">
        <p14:creationId xmlns:p14="http://schemas.microsoft.com/office/powerpoint/2010/main" val="394366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9B8191A0-64D0-4045-A8F7-B1CDA344219C}"/>
              </a:ext>
            </a:extLst>
          </p:cNvPr>
          <p:cNvSpPr>
            <a:spLocks noGrp="1"/>
          </p:cNvSpPr>
          <p:nvPr>
            <p:ph type="title"/>
            <p:custDataLst>
              <p:tags r:id="rId1"/>
            </p:custDataLst>
          </p:nvPr>
        </p:nvSpPr>
        <p:spPr>
          <a:xfrm>
            <a:off x="252919" y="1711667"/>
            <a:ext cx="2947482" cy="4250596"/>
          </a:xfrm>
        </p:spPr>
        <p:txBody>
          <a:bodyPr>
            <a:noAutofit/>
          </a:bodyPr>
          <a:lstStyle/>
          <a:p>
            <a:r>
              <a:rPr lang="fr-CA" b="1" kern="0" cap="all" dirty="0"/>
              <a:t>Article 6</a:t>
            </a:r>
            <a:br>
              <a:rPr lang="fr-CA" b="1" kern="0" cap="all" dirty="0"/>
            </a:br>
            <a:br>
              <a:rPr lang="fr-CA" b="1" kern="0" cap="all" dirty="0"/>
            </a:br>
            <a:r>
              <a:rPr lang="fr-CA" b="1" cap="all" dirty="0">
                <a:cs typeface="Arial" panose="020B0604020202020204" pitchFamily="34" charset="0"/>
              </a:rPr>
              <a:t>OBLIGATION D’OBTENIR UNE AUTORISATION</a:t>
            </a:r>
            <a:br>
              <a:rPr lang="fr-CA" b="1" cap="all" dirty="0">
                <a:effectLst/>
                <a:ea typeface="Calibri" panose="020F0502020204030204" pitchFamily="34" charset="0"/>
                <a:cs typeface="Arial" panose="020B0604020202020204" pitchFamily="34" charset="0"/>
              </a:rPr>
            </a:br>
            <a:br>
              <a:rPr lang="fr-CA" sz="1800" b="1" cap="all" dirty="0">
                <a:effectLst/>
                <a:latin typeface="Arial Gras" panose="020B0704020202020204" pitchFamily="34" charset="0"/>
                <a:ea typeface="Calibri" panose="020F0502020204030204" pitchFamily="34" charset="0"/>
                <a:cs typeface="Arial" panose="020B0604020202020204" pitchFamily="34" charset="0"/>
              </a:rPr>
            </a:br>
            <a:br>
              <a:rPr lang="fr-CA" sz="1800" dirty="0">
                <a:effectLst/>
                <a:latin typeface="Arial" panose="020B0604020202020204" pitchFamily="34" charset="0"/>
                <a:ea typeface="Times New Roman" panose="02020603050405020304" pitchFamily="18" charset="0"/>
                <a:cs typeface="Times New Roman" panose="02020603050405020304" pitchFamily="18" charset="0"/>
              </a:rPr>
            </a:br>
            <a:br>
              <a:rPr lang="fr-CA" sz="1800" b="1" kern="0" dirty="0">
                <a:effectLst/>
                <a:latin typeface="Arial" panose="020B0604020202020204" pitchFamily="34" charset="0"/>
                <a:ea typeface="Arial" panose="020B0604020202020204" pitchFamily="34" charset="0"/>
              </a:rPr>
            </a:br>
            <a:br>
              <a:rPr lang="fr-CA" sz="2000" b="1" dirty="0"/>
            </a:br>
            <a:endParaRPr lang="fr-CA" sz="2000" b="1" dirty="0"/>
          </a:p>
        </p:txBody>
      </p:sp>
      <p:graphicFrame>
        <p:nvGraphicFramePr>
          <p:cNvPr id="23" name="Espace réservé du contenu 3">
            <a:extLst>
              <a:ext uri="{FF2B5EF4-FFF2-40B4-BE49-F238E27FC236}">
                <a16:creationId xmlns:a16="http://schemas.microsoft.com/office/drawing/2014/main" id="{BFEA8A2E-92B3-440A-BF93-067EDB43E2C2}"/>
              </a:ext>
            </a:extLst>
          </p:cNvPr>
          <p:cNvGraphicFramePr>
            <a:graphicFrameLocks noGrp="1"/>
          </p:cNvGraphicFramePr>
          <p:nvPr>
            <p:ph idx="1"/>
            <p:extLst>
              <p:ext uri="{D42A27DB-BD31-4B8C-83A1-F6EECF244321}">
                <p14:modId xmlns:p14="http://schemas.microsoft.com/office/powerpoint/2010/main" val="1605435875"/>
              </p:ext>
            </p:extLst>
          </p:nvPr>
        </p:nvGraphicFramePr>
        <p:xfrm>
          <a:off x="3486778" y="786384"/>
          <a:ext cx="8162297" cy="52852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Espace réservé du numéro de diapositive 2">
            <a:extLst>
              <a:ext uri="{FF2B5EF4-FFF2-40B4-BE49-F238E27FC236}">
                <a16:creationId xmlns:a16="http://schemas.microsoft.com/office/drawing/2014/main" id="{7A89EB03-205F-4F4B-B178-3165EDD87815}"/>
              </a:ext>
            </a:extLst>
          </p:cNvPr>
          <p:cNvSpPr>
            <a:spLocks noGrp="1"/>
          </p:cNvSpPr>
          <p:nvPr>
            <p:ph type="sldNum" sz="quarter" idx="12"/>
            <p:custDataLst>
              <p:tags r:id="rId2"/>
            </p:custDataLst>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154228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7"/>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6"/>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3"/>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4"/>
</p:tagLst>
</file>

<file path=ppt/tags/tag63.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Cadre">
  <a:themeElements>
    <a:clrScheme name="Personnalisé 1">
      <a:dk1>
        <a:srgbClr val="000000"/>
      </a:dk1>
      <a:lt1>
        <a:srgbClr val="FFFFFF"/>
      </a:lt1>
      <a:dk2>
        <a:srgbClr val="545454"/>
      </a:dk2>
      <a:lt2>
        <a:srgbClr val="BFBFBF"/>
      </a:lt2>
      <a:accent1>
        <a:srgbClr val="1AB39F"/>
      </a:accent1>
      <a:accent2>
        <a:srgbClr val="FAB900"/>
      </a:accent2>
      <a:accent3>
        <a:srgbClr val="C9F7F1"/>
      </a:accent3>
      <a:accent4>
        <a:srgbClr val="EE7008"/>
      </a:accent4>
      <a:accent5>
        <a:srgbClr val="94EFE3"/>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2482</TotalTime>
  <Words>2714</Words>
  <Application>Microsoft Office PowerPoint</Application>
  <PresentationFormat>Grand écran</PresentationFormat>
  <Paragraphs>173</Paragraphs>
  <Slides>27</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27</vt:i4>
      </vt:variant>
    </vt:vector>
  </HeadingPairs>
  <TitlesOfParts>
    <vt:vector size="36" baseType="lpstr">
      <vt:lpstr>Arial</vt:lpstr>
      <vt:lpstr>Arial Gras</vt:lpstr>
      <vt:lpstr>Calibri</vt:lpstr>
      <vt:lpstr>Calibri Light</vt:lpstr>
      <vt:lpstr>Corbel</vt:lpstr>
      <vt:lpstr>Symbol</vt:lpstr>
      <vt:lpstr>Wingdings</vt:lpstr>
      <vt:lpstr>Wingdings 2</vt:lpstr>
      <vt:lpstr>Cadre</vt:lpstr>
      <vt:lpstr>Présentation PowerPoint</vt:lpstr>
      <vt:lpstr>Présentation PowerPoint</vt:lpstr>
      <vt:lpstr>Objet du règlement</vt:lpstr>
      <vt:lpstr>Article 2  Territoire visé </vt:lpstr>
      <vt:lpstr>Article 3  Définitions   </vt:lpstr>
      <vt:lpstr>Articles 4 et 5  Administration et application du règlement  Comité   </vt:lpstr>
      <vt:lpstr>Article 5  Comité    </vt:lpstr>
      <vt:lpstr>Article 5  Comité (suite)    </vt:lpstr>
      <vt:lpstr>Article 6  OBLIGATION D’OBTENIR UNE AUTORISATION     </vt:lpstr>
      <vt:lpstr>Article 7  DEMANDE D’AUTORISATION ET DOCUMENTS À FOURNIR      </vt:lpstr>
      <vt:lpstr>Article 7  DEMANDE D’AUTORISATION ET DOCUMENTS À FOURNIR (suite)      </vt:lpstr>
      <vt:lpstr>Article 7  DEMANDE D’AUTORISATION ET DOCUMENTS À FOURNIR (suite)      </vt:lpstr>
      <vt:lpstr>Article 8  Caducité     </vt:lpstr>
      <vt:lpstr>Article 9  Date de réception     </vt:lpstr>
      <vt:lpstr>Article 10  Consultation     </vt:lpstr>
      <vt:lpstr>Article 10  Consultation (suite)     </vt:lpstr>
      <vt:lpstr>Article 11  Décision du comité    </vt:lpstr>
      <vt:lpstr>Article 11  Décision du comité (suite)    </vt:lpstr>
      <vt:lpstr>Article 11  Décision du comité (suite)    </vt:lpstr>
      <vt:lpstr>Article 12  délai de démolition   </vt:lpstr>
      <vt:lpstr>Article 13  délivrance d’un certificat d’autorisation </vt:lpstr>
      <vt:lpstr>Article 14  Garantie monétaire</vt:lpstr>
      <vt:lpstr>Article 14  Garantie monétaire (suite)</vt:lpstr>
      <vt:lpstr>Article 15  Sanctions</vt:lpstr>
      <vt:lpstr>Article 15  Sanctions (suite)</vt:lpstr>
      <vt:lpstr>Commentaires et suggestions</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Christine Menard</dc:creator>
  <cp:lastModifiedBy>Pénélope Larose</cp:lastModifiedBy>
  <cp:revision>142</cp:revision>
  <dcterms:created xsi:type="dcterms:W3CDTF">2021-01-02T16:18:37Z</dcterms:created>
  <dcterms:modified xsi:type="dcterms:W3CDTF">2022-03-02T18:08:36Z</dcterms:modified>
</cp:coreProperties>
</file>